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s/slide199.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notesMasterIdLst>
    <p:notesMasterId r:id="rId201"/>
  </p:notesMasterIdLst>
  <p:sldIdLst>
    <p:sldId id="256" r:id="rId2"/>
    <p:sldId id="340" r:id="rId3"/>
    <p:sldId id="257" r:id="rId4"/>
    <p:sldId id="342" r:id="rId5"/>
    <p:sldId id="343" r:id="rId6"/>
    <p:sldId id="345" r:id="rId7"/>
    <p:sldId id="346" r:id="rId8"/>
    <p:sldId id="347" r:id="rId9"/>
    <p:sldId id="348" r:id="rId10"/>
    <p:sldId id="350" r:id="rId11"/>
    <p:sldId id="351" r:id="rId12"/>
    <p:sldId id="352" r:id="rId13"/>
    <p:sldId id="353" r:id="rId14"/>
    <p:sldId id="369" r:id="rId15"/>
    <p:sldId id="357" r:id="rId16"/>
    <p:sldId id="358" r:id="rId17"/>
    <p:sldId id="359" r:id="rId18"/>
    <p:sldId id="360" r:id="rId19"/>
    <p:sldId id="361" r:id="rId20"/>
    <p:sldId id="363" r:id="rId21"/>
    <p:sldId id="364" r:id="rId22"/>
    <p:sldId id="365" r:id="rId23"/>
    <p:sldId id="366" r:id="rId24"/>
    <p:sldId id="367" r:id="rId25"/>
    <p:sldId id="368" r:id="rId26"/>
    <p:sldId id="344" r:id="rId27"/>
    <p:sldId id="371" r:id="rId28"/>
    <p:sldId id="372" r:id="rId29"/>
    <p:sldId id="337" r:id="rId30"/>
    <p:sldId id="373" r:id="rId31"/>
    <p:sldId id="374" r:id="rId32"/>
    <p:sldId id="375" r:id="rId33"/>
    <p:sldId id="376" r:id="rId34"/>
    <p:sldId id="377" r:id="rId35"/>
    <p:sldId id="378" r:id="rId36"/>
    <p:sldId id="379" r:id="rId37"/>
    <p:sldId id="339" r:id="rId38"/>
    <p:sldId id="264" r:id="rId39"/>
    <p:sldId id="265" r:id="rId40"/>
    <p:sldId id="266" r:id="rId41"/>
    <p:sldId id="327" r:id="rId42"/>
    <p:sldId id="328" r:id="rId43"/>
    <p:sldId id="267" r:id="rId44"/>
    <p:sldId id="329" r:id="rId45"/>
    <p:sldId id="330" r:id="rId46"/>
    <p:sldId id="332" r:id="rId47"/>
    <p:sldId id="331" r:id="rId48"/>
    <p:sldId id="268" r:id="rId49"/>
    <p:sldId id="334" r:id="rId50"/>
    <p:sldId id="269" r:id="rId51"/>
    <p:sldId id="335" r:id="rId52"/>
    <p:sldId id="320" r:id="rId53"/>
    <p:sldId id="384" r:id="rId54"/>
    <p:sldId id="385" r:id="rId55"/>
    <p:sldId id="386" r:id="rId56"/>
    <p:sldId id="387" r:id="rId57"/>
    <p:sldId id="388" r:id="rId58"/>
    <p:sldId id="389" r:id="rId59"/>
    <p:sldId id="390" r:id="rId60"/>
    <p:sldId id="391" r:id="rId61"/>
    <p:sldId id="392" r:id="rId62"/>
    <p:sldId id="393" r:id="rId63"/>
    <p:sldId id="394" r:id="rId64"/>
    <p:sldId id="395" r:id="rId65"/>
    <p:sldId id="397" r:id="rId66"/>
    <p:sldId id="398" r:id="rId67"/>
    <p:sldId id="399" r:id="rId68"/>
    <p:sldId id="400" r:id="rId69"/>
    <p:sldId id="401" r:id="rId70"/>
    <p:sldId id="402" r:id="rId71"/>
    <p:sldId id="404" r:id="rId72"/>
    <p:sldId id="405" r:id="rId73"/>
    <p:sldId id="406" r:id="rId74"/>
    <p:sldId id="407" r:id="rId75"/>
    <p:sldId id="408" r:id="rId76"/>
    <p:sldId id="409" r:id="rId77"/>
    <p:sldId id="410" r:id="rId78"/>
    <p:sldId id="411" r:id="rId79"/>
    <p:sldId id="412" r:id="rId80"/>
    <p:sldId id="413" r:id="rId81"/>
    <p:sldId id="414" r:id="rId82"/>
    <p:sldId id="415" r:id="rId83"/>
    <p:sldId id="416" r:id="rId84"/>
    <p:sldId id="417" r:id="rId85"/>
    <p:sldId id="418" r:id="rId86"/>
    <p:sldId id="419" r:id="rId87"/>
    <p:sldId id="420" r:id="rId88"/>
    <p:sldId id="421" r:id="rId89"/>
    <p:sldId id="422" r:id="rId90"/>
    <p:sldId id="423" r:id="rId91"/>
    <p:sldId id="424" r:id="rId92"/>
    <p:sldId id="425" r:id="rId93"/>
    <p:sldId id="426" r:id="rId94"/>
    <p:sldId id="427" r:id="rId95"/>
    <p:sldId id="428" r:id="rId96"/>
    <p:sldId id="429" r:id="rId97"/>
    <p:sldId id="430" r:id="rId98"/>
    <p:sldId id="431" r:id="rId99"/>
    <p:sldId id="432" r:id="rId100"/>
    <p:sldId id="433" r:id="rId101"/>
    <p:sldId id="434" r:id="rId102"/>
    <p:sldId id="435" r:id="rId103"/>
    <p:sldId id="436" r:id="rId104"/>
    <p:sldId id="437" r:id="rId105"/>
    <p:sldId id="438" r:id="rId106"/>
    <p:sldId id="439" r:id="rId107"/>
    <p:sldId id="440" r:id="rId108"/>
    <p:sldId id="441" r:id="rId109"/>
    <p:sldId id="442" r:id="rId110"/>
    <p:sldId id="443" r:id="rId111"/>
    <p:sldId id="444" r:id="rId112"/>
    <p:sldId id="445" r:id="rId113"/>
    <p:sldId id="446" r:id="rId114"/>
    <p:sldId id="447" r:id="rId115"/>
    <p:sldId id="448" r:id="rId116"/>
    <p:sldId id="449" r:id="rId117"/>
    <p:sldId id="450" r:id="rId118"/>
    <p:sldId id="451" r:id="rId119"/>
    <p:sldId id="452" r:id="rId120"/>
    <p:sldId id="453" r:id="rId121"/>
    <p:sldId id="454" r:id="rId122"/>
    <p:sldId id="455" r:id="rId123"/>
    <p:sldId id="456" r:id="rId124"/>
    <p:sldId id="457" r:id="rId125"/>
    <p:sldId id="458" r:id="rId126"/>
    <p:sldId id="459" r:id="rId127"/>
    <p:sldId id="460" r:id="rId128"/>
    <p:sldId id="461" r:id="rId129"/>
    <p:sldId id="462" r:id="rId130"/>
    <p:sldId id="463" r:id="rId131"/>
    <p:sldId id="464" r:id="rId132"/>
    <p:sldId id="465" r:id="rId133"/>
    <p:sldId id="466" r:id="rId134"/>
    <p:sldId id="467" r:id="rId135"/>
    <p:sldId id="468" r:id="rId136"/>
    <p:sldId id="469" r:id="rId137"/>
    <p:sldId id="470" r:id="rId138"/>
    <p:sldId id="471" r:id="rId139"/>
    <p:sldId id="472" r:id="rId140"/>
    <p:sldId id="473" r:id="rId141"/>
    <p:sldId id="474" r:id="rId142"/>
    <p:sldId id="475" r:id="rId143"/>
    <p:sldId id="476" r:id="rId144"/>
    <p:sldId id="477" r:id="rId145"/>
    <p:sldId id="478" r:id="rId146"/>
    <p:sldId id="479" r:id="rId147"/>
    <p:sldId id="480" r:id="rId148"/>
    <p:sldId id="481" r:id="rId149"/>
    <p:sldId id="482" r:id="rId150"/>
    <p:sldId id="483" r:id="rId151"/>
    <p:sldId id="484" r:id="rId152"/>
    <p:sldId id="485" r:id="rId153"/>
    <p:sldId id="486" r:id="rId154"/>
    <p:sldId id="487" r:id="rId155"/>
    <p:sldId id="488" r:id="rId156"/>
    <p:sldId id="489" r:id="rId157"/>
    <p:sldId id="490" r:id="rId158"/>
    <p:sldId id="491" r:id="rId159"/>
    <p:sldId id="492" r:id="rId160"/>
    <p:sldId id="493" r:id="rId161"/>
    <p:sldId id="494" r:id="rId162"/>
    <p:sldId id="495" r:id="rId163"/>
    <p:sldId id="496" r:id="rId164"/>
    <p:sldId id="497" r:id="rId165"/>
    <p:sldId id="498" r:id="rId166"/>
    <p:sldId id="499" r:id="rId167"/>
    <p:sldId id="500" r:id="rId168"/>
    <p:sldId id="501" r:id="rId169"/>
    <p:sldId id="502" r:id="rId170"/>
    <p:sldId id="503" r:id="rId171"/>
    <p:sldId id="504" r:id="rId172"/>
    <p:sldId id="505" r:id="rId173"/>
    <p:sldId id="506" r:id="rId174"/>
    <p:sldId id="507" r:id="rId175"/>
    <p:sldId id="508" r:id="rId176"/>
    <p:sldId id="509" r:id="rId177"/>
    <p:sldId id="510" r:id="rId178"/>
    <p:sldId id="511" r:id="rId179"/>
    <p:sldId id="512" r:id="rId180"/>
    <p:sldId id="513" r:id="rId181"/>
    <p:sldId id="514" r:id="rId182"/>
    <p:sldId id="515" r:id="rId183"/>
    <p:sldId id="516" r:id="rId184"/>
    <p:sldId id="517" r:id="rId185"/>
    <p:sldId id="518" r:id="rId186"/>
    <p:sldId id="519" r:id="rId187"/>
    <p:sldId id="520" r:id="rId188"/>
    <p:sldId id="521" r:id="rId189"/>
    <p:sldId id="522" r:id="rId190"/>
    <p:sldId id="523" r:id="rId191"/>
    <p:sldId id="524" r:id="rId192"/>
    <p:sldId id="525" r:id="rId193"/>
    <p:sldId id="526" r:id="rId194"/>
    <p:sldId id="527" r:id="rId195"/>
    <p:sldId id="528" r:id="rId196"/>
    <p:sldId id="529" r:id="rId197"/>
    <p:sldId id="530" r:id="rId198"/>
    <p:sldId id="531" r:id="rId199"/>
    <p:sldId id="532" r:id="rId2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3" d="100"/>
          <a:sy n="63" d="100"/>
        </p:scale>
        <p:origin x="-1352" y="-8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7087C1-69DC-4722-83FD-F84A06FC434B}" type="datetimeFigureOut">
              <a:rPr lang="ro-RO" smtClean="0"/>
              <a:pPr/>
              <a:t>17.10.2019</a:t>
            </a:fld>
            <a:endParaRPr lang="ro-RO"/>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o-RO"/>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9D4C8D-8A32-47B2-82EC-BBFE588B1F3F}" type="slidenum">
              <a:rPr lang="ro-RO" smtClean="0"/>
              <a:pPr/>
              <a:t>‹#›</a:t>
            </a:fld>
            <a:endParaRPr lang="ro-R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b="1" dirty="0" smtClean="0">
                <a:latin typeface="Calibri" pitchFamily="34" charset="0"/>
                <a:cs typeface="Calibri" pitchFamily="34" charset="0"/>
              </a:rPr>
              <a:t>Eşantionul</a:t>
            </a:r>
            <a:r>
              <a:rPr lang="vi-VN" sz="1200" dirty="0" smtClean="0">
                <a:latin typeface="Calibri" pitchFamily="34" charset="0"/>
                <a:cs typeface="Calibri" pitchFamily="34" charset="0"/>
              </a:rPr>
              <a:t> reprezintă un subset de elemente selectate dintr-o colectivitate statistică. </a:t>
            </a:r>
            <a:endParaRPr lang="en-GB" sz="1200" dirty="0" smtClean="0">
              <a:latin typeface="Calibri" pitchFamily="34" charset="0"/>
              <a:cs typeface="Calibri" pitchFamily="34" charset="0"/>
            </a:endParaRPr>
          </a:p>
          <a:p>
            <a:endParaRPr lang="ro-RO" dirty="0"/>
          </a:p>
        </p:txBody>
      </p:sp>
      <p:sp>
        <p:nvSpPr>
          <p:cNvPr id="4" name="Slide Number Placeholder 3"/>
          <p:cNvSpPr>
            <a:spLocks noGrp="1"/>
          </p:cNvSpPr>
          <p:nvPr>
            <p:ph type="sldNum" sz="quarter" idx="10"/>
          </p:nvPr>
        </p:nvSpPr>
        <p:spPr/>
        <p:txBody>
          <a:bodyPr/>
          <a:lstStyle/>
          <a:p>
            <a:fld id="{539D4C8D-8A32-47B2-82EC-BBFE588B1F3F}" type="slidenum">
              <a:rPr lang="ro-RO" smtClean="0"/>
              <a:pPr/>
              <a:t>6</a:t>
            </a:fld>
            <a:endParaRPr lang="ro-RO"/>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9144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2404534"/>
            <a:ext cx="5825202"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4050834"/>
            <a:ext cx="5825202"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B4FE079-21E5-4525-9F5F-8D2685AF7F15}" type="datetimeFigureOut">
              <a:rPr lang="en-US" smtClean="0"/>
              <a:pPr/>
              <a:t>10/17/2019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4470400"/>
            <a:ext cx="6447501"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FE079-21E5-4525-9F5F-8D2685AF7F15}" type="datetimeFigureOut">
              <a:rPr lang="en-US" smtClean="0"/>
              <a:pPr/>
              <a:t>10/17/2019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6070601"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3632200"/>
            <a:ext cx="5418393"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4470400"/>
            <a:ext cx="6447501"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FE079-21E5-4525-9F5F-8D2685AF7F15}" type="datetimeFigureOut">
              <a:rPr lang="en-US" smtClean="0"/>
              <a:pPr/>
              <a:t>10/17/2019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
        <p:nvSpPr>
          <p:cNvPr id="20" name="TextBox 19"/>
          <p:cNvSpPr txBox="1"/>
          <p:nvPr/>
        </p:nvSpPr>
        <p:spPr>
          <a:xfrm>
            <a:off x="406403" y="790378"/>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886556"/>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931988"/>
            <a:ext cx="6447501"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FE079-21E5-4525-9F5F-8D2685AF7F15}" type="datetimeFigureOut">
              <a:rPr lang="en-US" smtClean="0"/>
              <a:pPr/>
              <a:t>10/17/2019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6070601"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4013200"/>
            <a:ext cx="6447502"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FE079-21E5-4525-9F5F-8D2685AF7F15}" type="datetimeFigureOut">
              <a:rPr lang="en-US" smtClean="0"/>
              <a:pPr/>
              <a:t>10/17/2019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
        <p:nvSpPr>
          <p:cNvPr id="24" name="TextBox 23"/>
          <p:cNvSpPr txBox="1"/>
          <p:nvPr/>
        </p:nvSpPr>
        <p:spPr>
          <a:xfrm>
            <a:off x="406403" y="790378"/>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886556"/>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609600"/>
            <a:ext cx="644115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4013200"/>
            <a:ext cx="6447502"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FE079-21E5-4525-9F5F-8D2685AF7F15}" type="datetimeFigureOut">
              <a:rPr lang="en-US" smtClean="0"/>
              <a:pPr/>
              <a:t>10/17/2019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4FE079-21E5-4525-9F5F-8D2685AF7F15}" type="datetimeFigureOut">
              <a:rPr lang="en-US" smtClean="0"/>
              <a:pPr/>
              <a:t>10/17/2019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609600"/>
            <a:ext cx="978557"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609600"/>
            <a:ext cx="5295113"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4FE079-21E5-4525-9F5F-8D2685AF7F15}" type="datetimeFigureOut">
              <a:rPr lang="en-US" smtClean="0"/>
              <a:pPr/>
              <a:t>10/17/2019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4FE079-21E5-4525-9F5F-8D2685AF7F15}" type="datetimeFigureOut">
              <a:rPr lang="en-US" smtClean="0"/>
              <a:pPr/>
              <a:t>10/17/2019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700868"/>
            <a:ext cx="6447501"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4527448"/>
            <a:ext cx="6447501"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FE079-21E5-4525-9F5F-8D2685AF7F15}" type="datetimeFigureOut">
              <a:rPr lang="en-US" smtClean="0"/>
              <a:pPr/>
              <a:t>10/17/2019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2160589"/>
            <a:ext cx="3138026"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7477" y="2160590"/>
            <a:ext cx="3138026"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B4FE079-21E5-4525-9F5F-8D2685AF7F15}" type="datetimeFigureOut">
              <a:rPr lang="en-US" smtClean="0"/>
              <a:pPr/>
              <a:t>10/17/2019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2160983"/>
            <a:ext cx="3139217"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6809" y="2737246"/>
            <a:ext cx="31392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16287" y="2160983"/>
            <a:ext cx="313921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16288" y="2737246"/>
            <a:ext cx="313921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B4FE079-21E5-4525-9F5F-8D2685AF7F15}" type="datetimeFigureOut">
              <a:rPr lang="en-US" smtClean="0"/>
              <a:pPr/>
              <a:t>10/17/2019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B4FE079-21E5-4525-9F5F-8D2685AF7F15}" type="datetimeFigureOut">
              <a:rPr lang="en-US" smtClean="0"/>
              <a:pPr/>
              <a:t>10/17/2019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4FE079-21E5-4525-9F5F-8D2685AF7F15}" type="datetimeFigureOut">
              <a:rPr lang="en-US" smtClean="0"/>
              <a:pPr/>
              <a:t>10/17/2019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498604"/>
            <a:ext cx="2890896"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0346" y="514925"/>
            <a:ext cx="3385156"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8001" y="2777069"/>
            <a:ext cx="2890896"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4FE079-21E5-4525-9F5F-8D2685AF7F15}" type="datetimeFigureOut">
              <a:rPr lang="en-US" smtClean="0"/>
              <a:pPr/>
              <a:t>10/17/2019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800600"/>
            <a:ext cx="64475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609600"/>
            <a:ext cx="6447501"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08001" y="5367338"/>
            <a:ext cx="6447500"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4FE079-21E5-4525-9F5F-8D2685AF7F15}" type="datetimeFigureOut">
              <a:rPr lang="en-US" smtClean="0"/>
              <a:pPr/>
              <a:t>10/17/2019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9144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609600"/>
            <a:ext cx="6447501"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2160590"/>
            <a:ext cx="6447501"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3850" y="6041363"/>
            <a:ext cx="683954"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B4FE079-21E5-4525-9F5F-8D2685AF7F15}" type="datetimeFigureOut">
              <a:rPr lang="en-US" smtClean="0"/>
              <a:pPr/>
              <a:t>10/17/2019</a:t>
            </a:fld>
            <a:endParaRPr lang="en-GB"/>
          </a:p>
        </p:txBody>
      </p:sp>
      <p:sp>
        <p:nvSpPr>
          <p:cNvPr id="5" name="Footer Placeholder 4"/>
          <p:cNvSpPr>
            <a:spLocks noGrp="1"/>
          </p:cNvSpPr>
          <p:nvPr>
            <p:ph type="ftr" sz="quarter" idx="3"/>
          </p:nvPr>
        </p:nvSpPr>
        <p:spPr>
          <a:xfrm>
            <a:off x="508001" y="6041363"/>
            <a:ext cx="472320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42998" y="6041363"/>
            <a:ext cx="512504" cy="365125"/>
          </a:xfrm>
          <a:prstGeom prst="rect">
            <a:avLst/>
          </a:prstGeom>
        </p:spPr>
        <p:txBody>
          <a:bodyPr vert="horz" lIns="91440" tIns="45720" rIns="91440" bIns="45720" rtlCol="0" anchor="ctr"/>
          <a:lstStyle>
            <a:lvl1pPr algn="r">
              <a:defRPr sz="900">
                <a:solidFill>
                  <a:schemeClr val="accent1"/>
                </a:solidFill>
              </a:defRPr>
            </a:lvl1pPr>
          </a:lstStyle>
          <a:p>
            <a:fld id="{58F3E709-E938-40E8-970E-BAF00A362FB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10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emf"/><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emf"/></Relationships>
</file>

<file path=ppt/slides/_rels/slide114.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www.biblioteca-digitala.ase.ro/biblioteca/pagina2.asp?id=cap3" TargetMode="External"/><Relationship Id="rId2" Type="http://schemas.openxmlformats.org/officeDocument/2006/relationships/hyperlink" Target="http://www.ase.ro/upcpr/profesori/1825/UI5-Seii%20de%20distr.ind.tend.centr._1.pdf" TargetMode="External"/><Relationship Id="rId1" Type="http://schemas.openxmlformats.org/officeDocument/2006/relationships/slideLayout" Target="../slideLayouts/slideLayout2.xml"/><Relationship Id="rId4" Type="http://schemas.openxmlformats.org/officeDocument/2006/relationships/hyperlink" Target="https://www.masterprof.ro/files/Eftimie/curs_statistica.pdf"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emf"/><Relationship Id="rId4" Type="http://schemas.openxmlformats.org/officeDocument/2006/relationships/image" Target="../media/image137.emf"/></Relationships>
</file>

<file path=ppt/slides/_rels/slide158.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www.biblioteca-digitala.ase.ro/biblioteca/pagina2.asp?id=cap3" TargetMode="External"/><Relationship Id="rId2" Type="http://schemas.openxmlformats.org/officeDocument/2006/relationships/hyperlink" Target="http://www.ase.ro/upcpr/profesori/1825/UI5-Seii%20de%20distr.ind.tend.centr._1.pdf" TargetMode="External"/><Relationship Id="rId1" Type="http://schemas.openxmlformats.org/officeDocument/2006/relationships/slideLayout" Target="../slideLayouts/slideLayout2.xml"/><Relationship Id="rId4" Type="http://schemas.openxmlformats.org/officeDocument/2006/relationships/hyperlink" Target="https://www.masterprof.ro/files/Eftimie/curs_statistica.pdf" TargetMode="External"/></Relationships>
</file>

<file path=ppt/slides/_rels/slide16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18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s>
</file>

<file path=ppt/slides/_rels/slide18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9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www.biblioteca-digitala.ase.ro/biblioteca/pagina2.asp?id=cap3" TargetMode="External"/><Relationship Id="rId2" Type="http://schemas.openxmlformats.org/officeDocument/2006/relationships/hyperlink" Target="http://www.ase.ro/upcpr/profesori/1825/UI5-Seii%20de%20distr.ind.tend.centr._1.pdf" TargetMode="External"/><Relationship Id="rId1" Type="http://schemas.openxmlformats.org/officeDocument/2006/relationships/slideLayout" Target="../slideLayouts/slideLayout2.xml"/><Relationship Id="rId4" Type="http://schemas.openxmlformats.org/officeDocument/2006/relationships/hyperlink" Target="https://www.masterprof.ro/files/Eftimie/curs_statistica.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biblioteca-digitala.ase.ro/biblioteca/pagina2.asp?id=cap1" TargetMode="External"/><Relationship Id="rId2" Type="http://schemas.openxmlformats.org/officeDocument/2006/relationships/hyperlink" Target="http://www.ase.ro/upcpr/profesori/1825/UI2-Notiuni%20introductive.pdf" TargetMode="External"/><Relationship Id="rId1" Type="http://schemas.openxmlformats.org/officeDocument/2006/relationships/slideLayout" Target="../slideLayouts/slideLayout2.xml"/><Relationship Id="rId4" Type="http://schemas.openxmlformats.org/officeDocument/2006/relationships/hyperlink" Target="http://www.ase.ro/upcpr/profesori/1825/UI3-Colectarea%20datelor.pdf"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image" Target="../media/image43.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www.biblioteca-digitala.ase.ro/biblioteca/carte2.asp?id=95&amp;idb=20" TargetMode="External"/><Relationship Id="rId2" Type="http://schemas.openxmlformats.org/officeDocument/2006/relationships/hyperlink" Target="http://www.biblioteca-digitala.ase.ro/biblioteca/carte2.asp?id=55&amp;idb=20" TargetMode="External"/><Relationship Id="rId1" Type="http://schemas.openxmlformats.org/officeDocument/2006/relationships/slideLayout" Target="../slideLayouts/slideLayout2.xml"/><Relationship Id="rId5" Type="http://schemas.openxmlformats.org/officeDocument/2006/relationships/hyperlink" Target="http://www.biblioteca-digitala.ase.ro/biblioteca/carte2.asp?id=102&amp;idb=6" TargetMode="External"/><Relationship Id="rId4" Type="http://schemas.openxmlformats.org/officeDocument/2006/relationships/hyperlink" Target="http://www.biblioteca-digitala.ase.ro/biblioteca/carte2.asp?id=116&amp;idb=21"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9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it-IT" dirty="0" smtClean="0"/>
              <a:t>BAZELE STATISTICII ECONOMICE</a:t>
            </a:r>
            <a:endParaRPr lang="en-GB" dirty="0"/>
          </a:p>
        </p:txBody>
      </p:sp>
      <p:sp>
        <p:nvSpPr>
          <p:cNvPr id="3" name="Subtitle 2"/>
          <p:cNvSpPr>
            <a:spLocks noGrp="1"/>
          </p:cNvSpPr>
          <p:nvPr>
            <p:ph type="subTitle" idx="1"/>
          </p:nvPr>
        </p:nvSpPr>
        <p:spPr/>
        <p:txBody>
          <a:bodyPr/>
          <a:lstStyle/>
          <a:p>
            <a:r>
              <a:rPr lang="en-GB" dirty="0" smtClean="0"/>
              <a:t>Prof. MIHAELA PAUN</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ro-RO" dirty="0" smtClean="0">
                <a:solidFill>
                  <a:schemeClr val="tx1"/>
                </a:solidFill>
              </a:rPr>
              <a:t>Un</a:t>
            </a:r>
            <a:r>
              <a:rPr lang="ro-RO" b="1" dirty="0" smtClean="0">
                <a:solidFill>
                  <a:schemeClr val="tx1"/>
                </a:solidFill>
              </a:rPr>
              <a:t> parametru </a:t>
            </a:r>
            <a:r>
              <a:rPr lang="ro-RO" dirty="0" smtClean="0">
                <a:solidFill>
                  <a:schemeClr val="tx1"/>
                </a:solidFill>
              </a:rPr>
              <a:t>este o caracteristică numerică a unei populații. În exemplul nostru, parametrul de la interesul este înălțimea medie a tuturor femelelor adulte din </a:t>
            </a:r>
            <a:r>
              <a:rPr lang="ro-RO" dirty="0" err="1" smtClean="0">
                <a:solidFill>
                  <a:schemeClr val="tx1"/>
                </a:solidFill>
              </a:rPr>
              <a:t>Ro</a:t>
            </a:r>
            <a:r>
              <a:rPr lang="ro-RO" dirty="0" smtClean="0">
                <a:solidFill>
                  <a:schemeClr val="tx1"/>
                </a:solidFill>
              </a:rPr>
              <a:t>.</a:t>
            </a:r>
            <a:endParaRPr lang="ro-RO" dirty="0" smtClean="0">
              <a:solidFill>
                <a:schemeClr val="tx1"/>
              </a:solidFill>
              <a:latin typeface="Calibri" pitchFamily="34" charset="0"/>
              <a:cs typeface="Calibri" pitchFamily="34" charset="0"/>
            </a:endParaRPr>
          </a:p>
          <a:p>
            <a:pPr>
              <a:buNone/>
            </a:pPr>
            <a:r>
              <a:rPr lang="ro-RO" dirty="0" smtClean="0">
                <a:solidFill>
                  <a:schemeClr val="tx1"/>
                </a:solidFill>
              </a:rPr>
              <a:t>De cele mai multe ori parametrii nu pot fi determinați pentru că nu avem date despre recensământ.</a:t>
            </a:r>
          </a:p>
          <a:p>
            <a:pPr>
              <a:buNone/>
            </a:pPr>
            <a:endParaRPr lang="ro-RO" dirty="0" smtClean="0">
              <a:solidFill>
                <a:schemeClr val="tx1"/>
              </a:solidFill>
            </a:endParaRPr>
          </a:p>
          <a:p>
            <a:pPr>
              <a:buNone/>
            </a:pPr>
            <a:r>
              <a:rPr lang="ro-RO" dirty="0" smtClean="0">
                <a:solidFill>
                  <a:schemeClr val="tx1"/>
                </a:solidFill>
              </a:rPr>
              <a:t>Cu toate acestea, putem încă să facem o inferență asupra unui parametru cu o </a:t>
            </a:r>
            <a:r>
              <a:rPr lang="ro-RO" b="1" dirty="0" smtClean="0">
                <a:solidFill>
                  <a:schemeClr val="tx1"/>
                </a:solidFill>
              </a:rPr>
              <a:t>statistică.</a:t>
            </a:r>
          </a:p>
          <a:p>
            <a:pPr>
              <a:buNone/>
            </a:pPr>
            <a:r>
              <a:rPr lang="ro-RO" dirty="0" smtClean="0">
                <a:solidFill>
                  <a:schemeClr val="tx1"/>
                </a:solidFill>
              </a:rPr>
              <a:t>O statistică este orice număr pe care îl calculați folosind date din </a:t>
            </a:r>
            <a:r>
              <a:rPr lang="ro-RO" dirty="0" err="1" smtClean="0">
                <a:solidFill>
                  <a:schemeClr val="tx1"/>
                </a:solidFill>
              </a:rPr>
              <a:t>esantion</a:t>
            </a:r>
            <a:r>
              <a:rPr lang="ro-RO" dirty="0" smtClean="0">
                <a:solidFill>
                  <a:schemeClr val="tx1"/>
                </a:solidFill>
              </a:rPr>
              <a:t>. </a:t>
            </a:r>
            <a:r>
              <a:rPr lang="ro-RO" b="1" i="1" dirty="0" smtClean="0">
                <a:solidFill>
                  <a:schemeClr val="tx1"/>
                </a:solidFill>
              </a:rPr>
              <a:t>Folosim statistici pentru estimarea parametrilor.</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rPr>
              <a:t>În exemplul nostru, dacă folosim înălțimea medie a femeilor din eșantionul nostru pentru a estima înălțimea medie a femeilor din țară, atunci această medie a eșantionului este o statistica.</a:t>
            </a:r>
          </a:p>
          <a:p>
            <a:pPr algn="just">
              <a:buNone/>
            </a:pPr>
            <a:r>
              <a:rPr lang="ro-RO" dirty="0" smtClean="0">
                <a:solidFill>
                  <a:srgbClr val="FF0000"/>
                </a:solidFill>
              </a:rPr>
              <a:t>Dar amintiți-vă, statistica este doar o estimare! </a:t>
            </a:r>
            <a:r>
              <a:rPr lang="ro-RO" dirty="0" smtClean="0">
                <a:solidFill>
                  <a:schemeClr val="tx1"/>
                </a:solidFill>
              </a:rPr>
              <a:t>Nu putem ști niciodată adevărata valoare a parametrilor decât dacă sunt capabili să măsuram întreaga populație.</a:t>
            </a: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27584" y="516085"/>
            <a:ext cx="7038975" cy="1933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891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7544" y="3430588"/>
            <a:ext cx="7115175" cy="952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8916"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51384" y="4437112"/>
            <a:ext cx="7115175" cy="952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65876230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192688"/>
          </a:xfrm>
        </p:spPr>
        <p:txBody>
          <a:bodyPr>
            <a:normAutofit/>
          </a:bodyPr>
          <a:lstStyle/>
          <a:p>
            <a:pPr algn="just">
              <a:buNone/>
            </a:pPr>
            <a:r>
              <a:rPr lang="vi-VN" sz="1800" dirty="0">
                <a:latin typeface="Calibri" pitchFamily="34" charset="0"/>
                <a:cs typeface="Calibri" pitchFamily="34" charset="0"/>
              </a:rPr>
              <a:t>Indicatorii medii de poziţie sunt: </a:t>
            </a:r>
            <a:r>
              <a:rPr lang="vi-VN" sz="1800" b="1" dirty="0">
                <a:latin typeface="Calibri" pitchFamily="34" charset="0"/>
                <a:cs typeface="Calibri" pitchFamily="34" charset="0"/>
              </a:rPr>
              <a:t>modul şi mediana</a:t>
            </a:r>
            <a:r>
              <a:rPr lang="vi-VN" sz="1800" dirty="0">
                <a:latin typeface="Calibri" pitchFamily="34" charset="0"/>
                <a:cs typeface="Calibri" pitchFamily="34" charset="0"/>
              </a:rPr>
              <a:t>. Mediana </a:t>
            </a:r>
            <a:r>
              <a:rPr lang="vi-VN" sz="1800" dirty="0" smtClean="0">
                <a:latin typeface="Calibri" pitchFamily="34" charset="0"/>
                <a:cs typeface="Calibri" pitchFamily="34" charset="0"/>
              </a:rPr>
              <a:t>face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parte </a:t>
            </a:r>
            <a:r>
              <a:rPr lang="vi-VN" sz="1800" dirty="0">
                <a:latin typeface="Calibri" pitchFamily="34" charset="0"/>
                <a:cs typeface="Calibri" pitchFamily="34" charset="0"/>
              </a:rPr>
              <a:t>din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indicatorii </a:t>
            </a:r>
            <a:r>
              <a:rPr lang="vi-VN" sz="1800" dirty="0">
                <a:latin typeface="Calibri" pitchFamily="34" charset="0"/>
                <a:cs typeface="Calibri" pitchFamily="34" charset="0"/>
              </a:rPr>
              <a:t>(mai generali) de poziţie, numiţi cuantile, alături </a:t>
            </a:r>
            <a:r>
              <a:rPr lang="vi-VN" sz="1800" dirty="0" smtClean="0">
                <a:latin typeface="Calibri" pitchFamily="34" charset="0"/>
                <a:cs typeface="Calibri" pitchFamily="34" charset="0"/>
              </a:rPr>
              <a:t>de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cuartile</a:t>
            </a:r>
            <a:r>
              <a:rPr lang="vi-VN" sz="1800" dirty="0">
                <a:latin typeface="Calibri" pitchFamily="34" charset="0"/>
                <a:cs typeface="Calibri" pitchFamily="34" charset="0"/>
              </a:rPr>
              <a:t>, decile etc</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000" dirty="0">
              <a:latin typeface="Calibri" pitchFamily="34" charset="0"/>
              <a:cs typeface="Calibri" pitchFamily="34" charset="0"/>
            </a:endParaRPr>
          </a:p>
          <a:p>
            <a:pPr algn="just">
              <a:buNone/>
            </a:pPr>
            <a:r>
              <a:rPr lang="vi-VN" sz="1800" b="1" dirty="0">
                <a:latin typeface="Calibri" pitchFamily="34" charset="0"/>
                <a:cs typeface="Calibri" pitchFamily="34" charset="0"/>
              </a:rPr>
              <a:t>Modul</a:t>
            </a:r>
            <a:r>
              <a:rPr lang="vi-VN" sz="1800" dirty="0">
                <a:latin typeface="Calibri" pitchFamily="34" charset="0"/>
                <a:cs typeface="Calibri" pitchFamily="34" charset="0"/>
              </a:rPr>
              <a:t> (dominanta unei serii) este valoarea cea mai des întâlnită sau căreia îi </a:t>
            </a:r>
            <a:r>
              <a:rPr lang="vi-VN" sz="1800" dirty="0" smtClean="0">
                <a:latin typeface="Calibri" pitchFamily="34" charset="0"/>
                <a:cs typeface="Calibri" pitchFamily="34" charset="0"/>
              </a:rPr>
              <a:t>corespunde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cea </a:t>
            </a:r>
            <a:r>
              <a:rPr lang="vi-VN" sz="1800" dirty="0">
                <a:latin typeface="Calibri" pitchFamily="34" charset="0"/>
                <a:cs typeface="Calibri" pitchFamily="34" charset="0"/>
              </a:rPr>
              <a:t>mai mare frecvenţă de </a:t>
            </a:r>
            <a:r>
              <a:rPr lang="vi-VN" sz="1800" dirty="0" smtClean="0">
                <a:latin typeface="Calibri" pitchFamily="34" charset="0"/>
                <a:cs typeface="Calibri" pitchFamily="34" charset="0"/>
              </a:rPr>
              <a:t>apariţie</a:t>
            </a:r>
            <a:r>
              <a:rPr lang="en-US" sz="1800" dirty="0" smtClean="0">
                <a:latin typeface="Calibri" pitchFamily="34" charset="0"/>
                <a:cs typeface="Calibri" pitchFamily="34" charset="0"/>
              </a:rPr>
              <a:t>.</a:t>
            </a:r>
          </a:p>
          <a:p>
            <a:pPr algn="just">
              <a:buNone/>
            </a:pPr>
            <a:endParaRPr lang="en-US" sz="1000" b="1" dirty="0">
              <a:latin typeface="Calibri" pitchFamily="34" charset="0"/>
              <a:cs typeface="Calibri" pitchFamily="34" charset="0"/>
            </a:endParaRPr>
          </a:p>
          <a:p>
            <a:pPr algn="just">
              <a:buFontTx/>
              <a:buChar char="-"/>
            </a:pPr>
            <a:r>
              <a:rPr lang="vi-VN" sz="1800" b="1" dirty="0" smtClean="0">
                <a:latin typeface="Calibri" pitchFamily="34" charset="0"/>
                <a:cs typeface="Calibri" pitchFamily="34" charset="0"/>
              </a:rPr>
              <a:t>pentru </a:t>
            </a:r>
            <a:r>
              <a:rPr lang="vi-VN" sz="1800" b="1" dirty="0">
                <a:latin typeface="Calibri" pitchFamily="34" charset="0"/>
                <a:cs typeface="Calibri" pitchFamily="34" charset="0"/>
              </a:rPr>
              <a:t>o serie simplă</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FontTx/>
              <a:buChar char="-"/>
            </a:pPr>
            <a:endParaRPr lang="en-US" sz="1800" dirty="0" smtClean="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FontTx/>
              <a:buChar char="-"/>
            </a:pPr>
            <a:endParaRPr lang="en-US" sz="1800" dirty="0" smtClean="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FontTx/>
              <a:buChar char="-"/>
            </a:pPr>
            <a:endParaRPr lang="en-US" sz="1800" dirty="0" smtClean="0">
              <a:latin typeface="Calibri" pitchFamily="34" charset="0"/>
              <a:cs typeface="Calibri" pitchFamily="34" charset="0"/>
            </a:endParaRPr>
          </a:p>
          <a:p>
            <a:pPr algn="just">
              <a:buFontTx/>
              <a:buChar char="-"/>
            </a:pPr>
            <a:endParaRPr lang="en-US" sz="1000" dirty="0">
              <a:latin typeface="Calibri" pitchFamily="34" charset="0"/>
              <a:cs typeface="Calibri" pitchFamily="34" charset="0"/>
            </a:endParaRPr>
          </a:p>
          <a:p>
            <a:pPr algn="just">
              <a:buFontTx/>
              <a:buChar char="-"/>
            </a:pPr>
            <a:r>
              <a:rPr lang="vi-VN" sz="1800" b="1" dirty="0">
                <a:latin typeface="Calibri" pitchFamily="34" charset="0"/>
                <a:cs typeface="Calibri" pitchFamily="34" charset="0"/>
              </a:rPr>
              <a:t>pentru o serie de distribuţie pe variante</a:t>
            </a:r>
            <a:r>
              <a:rPr lang="vi-VN" sz="1800" dirty="0">
                <a:latin typeface="Calibri" pitchFamily="34" charset="0"/>
                <a:cs typeface="Calibri" pitchFamily="34" charset="0"/>
              </a:rPr>
              <a:t>, modul este egal cu varianta căreia </a:t>
            </a:r>
            <a:r>
              <a:rPr lang="vi-VN" sz="1800" dirty="0" smtClean="0">
                <a:latin typeface="Calibri" pitchFamily="34" charset="0"/>
                <a:cs typeface="Calibri" pitchFamily="34" charset="0"/>
              </a:rPr>
              <a:t>îi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corespunde </a:t>
            </a:r>
            <a:r>
              <a:rPr lang="vi-VN" sz="1800" dirty="0">
                <a:latin typeface="Calibri" pitchFamily="34" charset="0"/>
                <a:cs typeface="Calibri" pitchFamily="34" charset="0"/>
              </a:rPr>
              <a:t>frecvenţa absolută sau relativă maximă.</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40964"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64341" y="2204864"/>
            <a:ext cx="7668344" cy="21159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65"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64340" y="4941168"/>
            <a:ext cx="7608059" cy="1533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02535856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a:latin typeface="Calibri" pitchFamily="34" charset="0"/>
                <a:cs typeface="Calibri" pitchFamily="34" charset="0"/>
              </a:rPr>
              <a:t>Indicatorii medii de poziţie sunt: </a:t>
            </a:r>
            <a:r>
              <a:rPr lang="vi-VN" sz="1800" b="1" dirty="0">
                <a:latin typeface="Calibri" pitchFamily="34" charset="0"/>
                <a:cs typeface="Calibri" pitchFamily="34" charset="0"/>
              </a:rPr>
              <a:t>modul şi mediana</a:t>
            </a:r>
            <a:r>
              <a:rPr lang="vi-VN" sz="1800" dirty="0">
                <a:latin typeface="Calibri" pitchFamily="34" charset="0"/>
                <a:cs typeface="Calibri" pitchFamily="34" charset="0"/>
              </a:rPr>
              <a:t>. Mediana </a:t>
            </a:r>
            <a:r>
              <a:rPr lang="vi-VN" sz="1800" dirty="0" smtClean="0">
                <a:latin typeface="Calibri" pitchFamily="34" charset="0"/>
                <a:cs typeface="Calibri" pitchFamily="34" charset="0"/>
              </a:rPr>
              <a:t>face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parte </a:t>
            </a:r>
            <a:r>
              <a:rPr lang="vi-VN" sz="1800" dirty="0">
                <a:latin typeface="Calibri" pitchFamily="34" charset="0"/>
                <a:cs typeface="Calibri" pitchFamily="34" charset="0"/>
              </a:rPr>
              <a:t>din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indicatorii </a:t>
            </a:r>
            <a:r>
              <a:rPr lang="vi-VN" sz="1800" dirty="0">
                <a:latin typeface="Calibri" pitchFamily="34" charset="0"/>
                <a:cs typeface="Calibri" pitchFamily="34" charset="0"/>
              </a:rPr>
              <a:t>(mai generali) de poziţie, numiţi cuantile, alături </a:t>
            </a:r>
            <a:r>
              <a:rPr lang="vi-VN" sz="1800" dirty="0" smtClean="0">
                <a:latin typeface="Calibri" pitchFamily="34" charset="0"/>
                <a:cs typeface="Calibri" pitchFamily="34" charset="0"/>
              </a:rPr>
              <a:t>de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cuartile</a:t>
            </a:r>
            <a:r>
              <a:rPr lang="vi-VN" sz="1800" dirty="0">
                <a:latin typeface="Calibri" pitchFamily="34" charset="0"/>
                <a:cs typeface="Calibri" pitchFamily="34" charset="0"/>
              </a:rPr>
              <a:t>, decile etc</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În cazul seriilor de distribuţie de frecvenţe pe </a:t>
            </a:r>
            <a:r>
              <a:rPr lang="vi-VN" sz="1800" b="1" dirty="0">
                <a:latin typeface="Calibri" pitchFamily="34" charset="0"/>
                <a:cs typeface="Calibri" pitchFamily="34" charset="0"/>
              </a:rPr>
              <a:t>intervale de variaţie</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determinarea </a:t>
            </a:r>
            <a:r>
              <a:rPr lang="vi-VN" sz="1800" dirty="0">
                <a:latin typeface="Calibri" pitchFamily="34" charset="0"/>
                <a:cs typeface="Calibri" pitchFamily="34" charset="0"/>
              </a:rPr>
              <a:t>modului presupune mai întâi, identificarea intervalului cu </a:t>
            </a:r>
            <a:r>
              <a:rPr lang="vi-VN" sz="1800" dirty="0" smtClean="0">
                <a:latin typeface="Calibri" pitchFamily="34" charset="0"/>
                <a:cs typeface="Calibri" pitchFamily="34" charset="0"/>
              </a:rPr>
              <a:t>frecvenţă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maximă </a:t>
            </a:r>
            <a:r>
              <a:rPr lang="vi-VN" sz="1800" dirty="0">
                <a:latin typeface="Calibri" pitchFamily="34" charset="0"/>
                <a:cs typeface="Calibri" pitchFamily="34" charset="0"/>
              </a:rPr>
              <a:t>(int M</a:t>
            </a:r>
            <a:r>
              <a:rPr lang="vi-VN" sz="1800" baseline="-25000" dirty="0">
                <a:latin typeface="Calibri" pitchFamily="34" charset="0"/>
                <a:cs typeface="Calibri" pitchFamily="34" charset="0"/>
              </a:rPr>
              <a:t>0</a:t>
            </a:r>
            <a:r>
              <a:rPr lang="vi-VN" sz="1800" dirty="0">
                <a:latin typeface="Calibri" pitchFamily="34" charset="0"/>
                <a:cs typeface="Calibri" pitchFamily="34" charset="0"/>
              </a:rPr>
              <a:t>). Apoi</a:t>
            </a:r>
            <a:r>
              <a:rPr lang="vi-VN" sz="1800" b="1" dirty="0">
                <a:latin typeface="Calibri" pitchFamily="34" charset="0"/>
                <a:cs typeface="Calibri" pitchFamily="34" charset="0"/>
              </a:rPr>
              <a:t>, modul </a:t>
            </a:r>
            <a:r>
              <a:rPr lang="vi-VN" sz="1800" dirty="0">
                <a:latin typeface="Calibri" pitchFamily="34" charset="0"/>
                <a:cs typeface="Calibri" pitchFamily="34" charset="0"/>
              </a:rPr>
              <a:t>se poate determina conform relaţiei</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4096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91680" y="2630971"/>
            <a:ext cx="3152775" cy="809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6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1560" y="3645024"/>
            <a:ext cx="7632848" cy="1600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5296761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27584" y="404664"/>
            <a:ext cx="7267575" cy="3143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993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89633" y="4149080"/>
            <a:ext cx="4943475" cy="714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08410250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a:latin typeface="Calibri" pitchFamily="34" charset="0"/>
                <a:cs typeface="Calibri" pitchFamily="34" charset="0"/>
              </a:rPr>
              <a:t>O distribuţie cu un singur mod se numeşte </a:t>
            </a:r>
            <a:r>
              <a:rPr lang="vi-VN" sz="1800" b="1" dirty="0">
                <a:latin typeface="Calibri" pitchFamily="34" charset="0"/>
                <a:cs typeface="Calibri" pitchFamily="34" charset="0"/>
              </a:rPr>
              <a:t>unimodală </a:t>
            </a:r>
            <a:r>
              <a:rPr lang="vi-VN" sz="1800" dirty="0">
                <a:latin typeface="Calibri" pitchFamily="34" charset="0"/>
                <a:cs typeface="Calibri" pitchFamily="34" charset="0"/>
              </a:rPr>
              <a:t>(fig. 3.3a</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o </a:t>
            </a:r>
            <a:r>
              <a:rPr lang="vi-VN" sz="1800" dirty="0">
                <a:latin typeface="Calibri" pitchFamily="34" charset="0"/>
                <a:cs typeface="Calibri" pitchFamily="34" charset="0"/>
              </a:rPr>
              <a:t>distribuţie este </a:t>
            </a:r>
            <a:r>
              <a:rPr lang="vi-VN" sz="1800" b="1" dirty="0">
                <a:latin typeface="Calibri" pitchFamily="34" charset="0"/>
                <a:cs typeface="Calibri" pitchFamily="34" charset="0"/>
              </a:rPr>
              <a:t>bimodală</a:t>
            </a:r>
            <a:r>
              <a:rPr lang="vi-VN" sz="1800" dirty="0">
                <a:latin typeface="Calibri" pitchFamily="34" charset="0"/>
                <a:cs typeface="Calibri" pitchFamily="34" charset="0"/>
              </a:rPr>
              <a:t> dacă are două valori dominante (moduri) (fig</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3.3b</a:t>
            </a:r>
            <a:r>
              <a:rPr lang="vi-VN" sz="1800" dirty="0">
                <a:latin typeface="Calibri" pitchFamily="34" charset="0"/>
                <a:cs typeface="Calibri" pitchFamily="34" charset="0"/>
              </a:rPr>
              <a:t>) şi </a:t>
            </a:r>
            <a:r>
              <a:rPr lang="vi-VN" sz="1800" b="1" dirty="0">
                <a:latin typeface="Calibri" pitchFamily="34" charset="0"/>
                <a:cs typeface="Calibri" pitchFamily="34" charset="0"/>
              </a:rPr>
              <a:t>multimodală</a:t>
            </a:r>
            <a:r>
              <a:rPr lang="vi-VN" sz="1800" dirty="0">
                <a:latin typeface="Calibri" pitchFamily="34" charset="0"/>
                <a:cs typeface="Calibri" pitchFamily="34" charset="0"/>
              </a:rPr>
              <a:t> dacă are mai mult de două moduri (fig. 3.3c</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4198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1560" y="1700808"/>
            <a:ext cx="6924675" cy="2514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54104842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b="1" dirty="0">
                <a:latin typeface="Calibri" pitchFamily="34" charset="0"/>
                <a:cs typeface="Calibri" pitchFamily="34" charset="0"/>
              </a:rPr>
              <a:t>Mediana </a:t>
            </a:r>
            <a:r>
              <a:rPr lang="vi-VN" sz="1800" dirty="0">
                <a:latin typeface="Calibri" pitchFamily="34" charset="0"/>
                <a:cs typeface="Calibri" pitchFamily="34" charset="0"/>
              </a:rPr>
              <a:t>face parte din categoria cuantilelor alături de quartile, decile. Cuvântul mediană provine din cuvântul latin “medius” care înseamnă “mijloc</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Mediana reprezintă acea valoare a unei serii ordonate crescător sau descrescător care împarte seria în două părţi egale, aşa încât 50% din termenii seriei au valori mai mici decât mediana, iar 50% mai mari decât mediana</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Un avantaj al medianei faţă de medie este acela că poate fi utilizată în caracterizarea tendinţei centrale pentru o serie de date măsurate pe o scară ordinală. Mediana ia în consideraţie doar poziţia termenilor în serie, nu şi mărimea acestor valori, deci mediana nu este supusă influenţei valorilor foarte mari sau foarte mici care sunt lăsate în afara seriei.</a:t>
            </a: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spTree>
    <p:extLst>
      <p:ext uri="{BB962C8B-B14F-4D97-AF65-F5344CB8AC3E}">
        <p14:creationId xmlns="" xmlns:p14="http://schemas.microsoft.com/office/powerpoint/2010/main" val="140096304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428604"/>
            <a:ext cx="8784976" cy="5697559"/>
          </a:xfrm>
        </p:spPr>
        <p:txBody>
          <a:bodyPr>
            <a:normAutofit/>
          </a:bodyPr>
          <a:lstStyle/>
          <a:p>
            <a:pPr algn="just">
              <a:buNone/>
            </a:pPr>
            <a:r>
              <a:rPr lang="vi-VN" sz="1800" b="1" dirty="0">
                <a:latin typeface="Calibri" pitchFamily="34" charset="0"/>
                <a:cs typeface="Calibri" pitchFamily="34" charset="0"/>
              </a:rPr>
              <a:t>Calculul </a:t>
            </a:r>
            <a:r>
              <a:rPr lang="vi-VN" sz="1800" b="1" dirty="0" smtClean="0">
                <a:latin typeface="Calibri" pitchFamily="34" charset="0"/>
                <a:cs typeface="Calibri" pitchFamily="34" charset="0"/>
              </a:rPr>
              <a:t>medianei</a:t>
            </a:r>
            <a:r>
              <a:rPr lang="en-US" sz="1800" b="1" dirty="0" smtClean="0">
                <a:latin typeface="Calibri" pitchFamily="34" charset="0"/>
                <a:cs typeface="Calibri" pitchFamily="34" charset="0"/>
              </a:rPr>
              <a:t> </a:t>
            </a:r>
            <a:r>
              <a:rPr lang="vi-VN" sz="1800" b="1" dirty="0" smtClean="0">
                <a:latin typeface="Calibri" pitchFamily="34" charset="0"/>
                <a:cs typeface="Calibri" pitchFamily="34" charset="0"/>
              </a:rPr>
              <a:t>pentru </a:t>
            </a:r>
            <a:r>
              <a:rPr lang="vi-VN" sz="1800" b="1" dirty="0">
                <a:latin typeface="Calibri" pitchFamily="34" charset="0"/>
                <a:cs typeface="Calibri" pitchFamily="34" charset="0"/>
              </a:rPr>
              <a:t>o serie simplă (pentru date negrupate</a:t>
            </a:r>
            <a:r>
              <a:rPr lang="vi-VN" sz="1800" b="1" dirty="0" smtClean="0">
                <a:latin typeface="Calibri" pitchFamily="34" charset="0"/>
                <a:cs typeface="Calibri" pitchFamily="34" charset="0"/>
              </a:rPr>
              <a:t>),</a:t>
            </a:r>
            <a:r>
              <a:rPr lang="en-US" sz="1800" b="1" dirty="0" smtClean="0">
                <a:latin typeface="Calibri" pitchFamily="34" charset="0"/>
                <a:cs typeface="Calibri" pitchFamily="34" charset="0"/>
              </a:rPr>
              <a:t> </a:t>
            </a:r>
            <a:r>
              <a:rPr lang="vi-VN" sz="1800" b="1" dirty="0" smtClean="0">
                <a:latin typeface="Calibri" pitchFamily="34" charset="0"/>
                <a:cs typeface="Calibri" pitchFamily="34" charset="0"/>
              </a:rPr>
              <a:t> </a:t>
            </a:r>
            <a:r>
              <a:rPr lang="vi-VN" sz="1800" b="1" dirty="0">
                <a:latin typeface="Calibri" pitchFamily="34" charset="0"/>
                <a:cs typeface="Calibri" pitchFamily="34" charset="0"/>
              </a:rPr>
              <a:t>întâlnim două situaţii</a:t>
            </a:r>
            <a:r>
              <a:rPr lang="vi-VN" sz="1800" b="1" dirty="0" smtClean="0">
                <a:latin typeface="Calibri" pitchFamily="34" charset="0"/>
                <a:cs typeface="Calibri" pitchFamily="34" charset="0"/>
              </a:rPr>
              <a:t>:</a:t>
            </a:r>
            <a:endParaRPr lang="en-US" sz="1800" b="1" dirty="0" smtClean="0">
              <a:latin typeface="Calibri" pitchFamily="34" charset="0"/>
              <a:cs typeface="Calibri" pitchFamily="34" charset="0"/>
            </a:endParaRPr>
          </a:p>
          <a:p>
            <a:pPr algn="just"/>
            <a:endParaRPr lang="vi-VN" sz="1800" b="1" dirty="0">
              <a:latin typeface="Calibri" pitchFamily="34" charset="0"/>
              <a:cs typeface="Calibri" pitchFamily="34" charset="0"/>
            </a:endParaRPr>
          </a:p>
          <a:p>
            <a:pPr algn="just">
              <a:buNone/>
            </a:pPr>
            <a:r>
              <a:rPr lang="vi-VN" sz="1800" dirty="0">
                <a:latin typeface="Calibri" pitchFamily="34" charset="0"/>
                <a:cs typeface="Calibri" pitchFamily="34" charset="0"/>
              </a:rPr>
              <a:t>- </a:t>
            </a:r>
            <a:r>
              <a:rPr lang="vi-VN" sz="1800" dirty="0">
                <a:solidFill>
                  <a:srgbClr val="FF0000"/>
                </a:solidFill>
                <a:latin typeface="Calibri" pitchFamily="34" charset="0"/>
                <a:cs typeface="Calibri" pitchFamily="34" charset="0"/>
              </a:rPr>
              <a:t>seria are un număr impar de termeni – </a:t>
            </a:r>
            <a:r>
              <a:rPr lang="vi-VN" sz="1800" dirty="0">
                <a:latin typeface="Calibri" pitchFamily="34" charset="0"/>
                <a:cs typeface="Calibri" pitchFamily="34" charset="0"/>
              </a:rPr>
              <a:t>atunci mediana este egală cu termenul central al seriei ordonate crescător sau descrescător.</a:t>
            </a:r>
          </a:p>
          <a:p>
            <a:pPr algn="just">
              <a:buNone/>
            </a:pPr>
            <a:r>
              <a:rPr lang="vi-VN" sz="1800" dirty="0">
                <a:latin typeface="Calibri" pitchFamily="34" charset="0"/>
                <a:cs typeface="Calibri" pitchFamily="34" charset="0"/>
              </a:rPr>
              <a:t>Se cunoaşte următorul set de valori ale unei caracteristici:</a:t>
            </a:r>
          </a:p>
          <a:p>
            <a:pPr algn="just">
              <a:buNone/>
            </a:pPr>
            <a:r>
              <a:rPr lang="vi-VN" sz="1800" dirty="0">
                <a:latin typeface="Calibri" pitchFamily="34" charset="0"/>
                <a:cs typeface="Calibri" pitchFamily="34" charset="0"/>
              </a:rPr>
              <a:t>5 7 4 9 12 3 10</a:t>
            </a:r>
          </a:p>
          <a:p>
            <a:pPr algn="just">
              <a:buNone/>
            </a:pPr>
            <a:r>
              <a:rPr lang="vi-VN" sz="1800" dirty="0">
                <a:latin typeface="Calibri" pitchFamily="34" charset="0"/>
                <a:cs typeface="Calibri" pitchFamily="34" charset="0"/>
              </a:rPr>
              <a:t>Ordonăm seria crescător</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en-US" sz="1800" dirty="0" smtClean="0">
                <a:latin typeface="Calibri" pitchFamily="34" charset="0"/>
                <a:cs typeface="Calibri" pitchFamily="34" charset="0"/>
              </a:rPr>
              <a:t>- </a:t>
            </a:r>
            <a:r>
              <a:rPr lang="vi-VN" sz="1800" dirty="0" smtClean="0">
                <a:solidFill>
                  <a:srgbClr val="FF0000"/>
                </a:solidFill>
                <a:latin typeface="Calibri" pitchFamily="34" charset="0"/>
                <a:cs typeface="Calibri" pitchFamily="34" charset="0"/>
              </a:rPr>
              <a:t>seria </a:t>
            </a:r>
            <a:r>
              <a:rPr lang="vi-VN" sz="1800" dirty="0">
                <a:solidFill>
                  <a:srgbClr val="FF0000"/>
                </a:solidFill>
                <a:latin typeface="Calibri" pitchFamily="34" charset="0"/>
                <a:cs typeface="Calibri" pitchFamily="34" charset="0"/>
              </a:rPr>
              <a:t>are un număr par de termeni</a:t>
            </a:r>
            <a:r>
              <a:rPr lang="vi-VN" sz="1800" dirty="0">
                <a:latin typeface="Calibri" pitchFamily="34" charset="0"/>
                <a:cs typeface="Calibri" pitchFamily="34" charset="0"/>
              </a:rPr>
              <a:t>, atunci mediana este egală cu media aritmetică</a:t>
            </a:r>
          </a:p>
          <a:p>
            <a:pPr algn="just">
              <a:buNone/>
            </a:pPr>
            <a:r>
              <a:rPr lang="vi-VN" sz="1800" dirty="0">
                <a:latin typeface="Calibri" pitchFamily="34" charset="0"/>
                <a:cs typeface="Calibri" pitchFamily="34" charset="0"/>
              </a:rPr>
              <a:t>simplă a celor 2 termeni centrali ai seriei ordonate crescător sau descrescător.</a:t>
            </a:r>
          </a:p>
        </p:txBody>
      </p:sp>
      <p:pic>
        <p:nvPicPr>
          <p:cNvPr id="4403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2780928"/>
            <a:ext cx="3744416" cy="10678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4036"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403648" y="4649309"/>
            <a:ext cx="3235533" cy="15121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55881671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428604"/>
            <a:ext cx="8784976" cy="5697559"/>
          </a:xfrm>
        </p:spPr>
        <p:txBody>
          <a:bodyPr>
            <a:normAutofit/>
          </a:bodyPr>
          <a:lstStyle/>
          <a:p>
            <a:pPr algn="just">
              <a:buNone/>
            </a:pPr>
            <a:r>
              <a:rPr lang="vi-VN" sz="1800" b="1" dirty="0">
                <a:latin typeface="Calibri" pitchFamily="34" charset="0"/>
                <a:cs typeface="Calibri" pitchFamily="34" charset="0"/>
              </a:rPr>
              <a:t>Calculul </a:t>
            </a:r>
            <a:r>
              <a:rPr lang="vi-VN" sz="1800" b="1" dirty="0" smtClean="0">
                <a:latin typeface="Calibri" pitchFamily="34" charset="0"/>
                <a:cs typeface="Calibri" pitchFamily="34" charset="0"/>
              </a:rPr>
              <a:t>medianei</a:t>
            </a:r>
            <a:r>
              <a:rPr lang="en-US" sz="1800" b="1" dirty="0" smtClean="0">
                <a:latin typeface="Calibri" pitchFamily="34" charset="0"/>
                <a:cs typeface="Calibri" pitchFamily="34" charset="0"/>
              </a:rPr>
              <a:t> </a:t>
            </a:r>
            <a:r>
              <a:rPr lang="vi-VN" sz="1800" b="1" dirty="0">
                <a:latin typeface="Calibri" pitchFamily="34" charset="0"/>
                <a:cs typeface="Calibri" pitchFamily="34" charset="0"/>
              </a:rPr>
              <a:t>pentru o serie de distribuţie de frecvenţe pe variante calculul medianei </a:t>
            </a:r>
            <a:r>
              <a:rPr lang="vi-VN" sz="1800" b="1" dirty="0" smtClean="0">
                <a:latin typeface="Calibri" pitchFamily="34" charset="0"/>
                <a:cs typeface="Calibri" pitchFamily="34" charset="0"/>
              </a:rPr>
              <a:t>comportă</a:t>
            </a:r>
            <a:r>
              <a:rPr lang="en-US" sz="1800" b="1" dirty="0" smtClean="0">
                <a:latin typeface="Calibri" pitchFamily="34" charset="0"/>
                <a:cs typeface="Calibri" pitchFamily="34" charset="0"/>
              </a:rPr>
              <a:t> </a:t>
            </a:r>
            <a:r>
              <a:rPr lang="vi-VN" sz="1800" b="1" dirty="0" smtClean="0">
                <a:latin typeface="Calibri" pitchFamily="34" charset="0"/>
                <a:cs typeface="Calibri" pitchFamily="34" charset="0"/>
              </a:rPr>
              <a:t>următoarele </a:t>
            </a:r>
            <a:r>
              <a:rPr lang="vi-VN" sz="1800" b="1" dirty="0">
                <a:latin typeface="Calibri" pitchFamily="34" charset="0"/>
                <a:cs typeface="Calibri" pitchFamily="34" charset="0"/>
              </a:rPr>
              <a:t>etape:</a:t>
            </a:r>
            <a:endParaRPr lang="en-US" sz="1800" b="1" dirty="0" smtClean="0">
              <a:latin typeface="Calibri" pitchFamily="34" charset="0"/>
              <a:cs typeface="Calibri" pitchFamily="34" charset="0"/>
            </a:endParaRPr>
          </a:p>
        </p:txBody>
      </p:sp>
      <p:pic>
        <p:nvPicPr>
          <p:cNvPr id="4505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1" y="1196752"/>
            <a:ext cx="7344816" cy="18779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505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76552" y="3284983"/>
            <a:ext cx="6809260" cy="17115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5060"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09647" y="4966092"/>
            <a:ext cx="6776165" cy="17749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61108662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6264696"/>
          </a:xfrm>
        </p:spPr>
        <p:txBody>
          <a:bodyPr>
            <a:normAutofit fontScale="92500" lnSpcReduction="10000"/>
          </a:bodyPr>
          <a:lstStyle/>
          <a:p>
            <a:pPr algn="just">
              <a:buNone/>
            </a:pPr>
            <a:r>
              <a:rPr lang="en-US" sz="1800" b="1" dirty="0" err="1" smtClean="0">
                <a:latin typeface="Calibri" pitchFamily="34" charset="0"/>
                <a:cs typeface="Calibri" pitchFamily="34" charset="0"/>
              </a:rPr>
              <a:t>Concluzie</a:t>
            </a:r>
            <a:r>
              <a:rPr lang="en-US" sz="1800" b="1" dirty="0" smtClean="0">
                <a:latin typeface="Calibri" pitchFamily="34" charset="0"/>
                <a:cs typeface="Calibri" pitchFamily="34" charset="0"/>
              </a:rPr>
              <a:t>:</a:t>
            </a:r>
          </a:p>
          <a:p>
            <a:pPr algn="just">
              <a:buNone/>
            </a:pPr>
            <a:r>
              <a:rPr lang="vi-VN" sz="1800" dirty="0" smtClean="0">
                <a:latin typeface="Calibri" pitchFamily="34" charset="0"/>
                <a:cs typeface="Calibri" pitchFamily="34" charset="0"/>
              </a:rPr>
              <a:t>•</a:t>
            </a:r>
            <a:r>
              <a:rPr lang="vi-VN" sz="1800" dirty="0">
                <a:latin typeface="Calibri" pitchFamily="34" charset="0"/>
                <a:cs typeface="Calibri" pitchFamily="34" charset="0"/>
              </a:rPr>
              <a:t>	Dacă toate observațiile înregistrează aceeași valoare, atunci media este egală cu acea valoare. </a:t>
            </a:r>
            <a:r>
              <a:rPr lang="vi-VN" sz="1800" b="1" dirty="0">
                <a:latin typeface="Calibri" pitchFamily="34" charset="0"/>
                <a:cs typeface="Calibri" pitchFamily="34" charset="0"/>
              </a:rPr>
              <a:t>Media</a:t>
            </a:r>
            <a:r>
              <a:rPr lang="vi-VN" sz="1800" dirty="0">
                <a:latin typeface="Calibri" pitchFamily="34" charset="0"/>
                <a:cs typeface="Calibri" pitchFamily="34" charset="0"/>
              </a:rPr>
              <a:t> are întotdeauna o valoare cuprinsă între valoarea minimă a eșantionului și valoarea maximă a eșantionului. Suma abaterilor individuale ale valorilor unei variabile de la media variabilei este nulă, adică distanțele față de medie se compensează reciproc. Media aritmetică este sensibilă la valori extreme, pentru ca media să fie reprezentativă trebuie ca datele pentru care se calculează media să fie cat mai omogene. Media se calculează doar pentru date </a:t>
            </a:r>
            <a:r>
              <a:rPr lang="vi-VN" sz="1800" dirty="0" smtClean="0">
                <a:latin typeface="Calibri" pitchFamily="34" charset="0"/>
                <a:cs typeface="Calibri" pitchFamily="34" charset="0"/>
              </a:rPr>
              <a:t>cantitative</a:t>
            </a:r>
            <a:r>
              <a:rPr lang="en-US" sz="1800" dirty="0" smtClean="0">
                <a:latin typeface="Calibri" pitchFamily="34" charset="0"/>
                <a:cs typeface="Calibri" pitchFamily="34" charset="0"/>
              </a:rPr>
              <a:t>.</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Calcularea </a:t>
            </a:r>
            <a:r>
              <a:rPr lang="vi-VN" sz="1800" dirty="0">
                <a:latin typeface="Calibri" pitchFamily="34" charset="0"/>
                <a:cs typeface="Calibri" pitchFamily="34" charset="0"/>
              </a:rPr>
              <a:t>mărimilor medii este fezabilă și devine utilă atunci când seria de distribuţie include un număr suficient de mare de valori. Unii practicieni consideră 12 drept numărul minim de observații și văd seturile de date de peste 30 de observații drept ideale. </a:t>
            </a: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	</a:t>
            </a:r>
            <a:r>
              <a:rPr lang="vi-VN" sz="1800" b="1" dirty="0">
                <a:latin typeface="Calibri" pitchFamily="34" charset="0"/>
                <a:cs typeface="Calibri" pitchFamily="34" charset="0"/>
              </a:rPr>
              <a:t>Mediana </a:t>
            </a:r>
            <a:r>
              <a:rPr lang="vi-VN" sz="1800" dirty="0">
                <a:latin typeface="Calibri" pitchFamily="34" charset="0"/>
                <a:cs typeface="Calibri" pitchFamily="34" charset="0"/>
              </a:rPr>
              <a:t>împarte un șir de date în două părți egale, 50% dintre valori sunt mai mici decât mediana, iar 50% dintre valori sunt mai mari decât mediana. Un avantaj al medianei față de medie este acela că poate fi utilizată pentru date măsurate pe scală ordinală. Mediana ia în considerare doar poziția termenilor în serie, nu și mărimea acestor valori, deci mediana nu este supusă influenței valorilor </a:t>
            </a:r>
            <a:r>
              <a:rPr lang="vi-VN" sz="1800" dirty="0" smtClean="0">
                <a:latin typeface="Calibri" pitchFamily="34" charset="0"/>
                <a:cs typeface="Calibri" pitchFamily="34" charset="0"/>
              </a:rPr>
              <a:t>extreme</a:t>
            </a:r>
            <a:r>
              <a:rPr lang="en-US" sz="1800" dirty="0" smtClean="0">
                <a:latin typeface="Calibri" pitchFamily="34" charset="0"/>
                <a:cs typeface="Calibri" pitchFamily="34" charset="0"/>
              </a:rPr>
              <a:t>.</a:t>
            </a: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	</a:t>
            </a:r>
            <a:r>
              <a:rPr lang="vi-VN" sz="1800" b="1" dirty="0">
                <a:latin typeface="Calibri" pitchFamily="34" charset="0"/>
                <a:cs typeface="Calibri" pitchFamily="34" charset="0"/>
              </a:rPr>
              <a:t>Modul</a:t>
            </a:r>
            <a:r>
              <a:rPr lang="vi-VN" sz="1800" dirty="0">
                <a:latin typeface="Calibri" pitchFamily="34" charset="0"/>
                <a:cs typeface="Calibri" pitchFamily="34" charset="0"/>
              </a:rPr>
              <a:t> este o măsură folosită des în analiza eșantioanelor de dimensiuni mari, unde suntem interesați de valoarea cea mai des întâlnită. Spre deosebire de medie și mediană, modul nu este influențat de numărul de termeni ai eșantionului. </a:t>
            </a:r>
          </a:p>
        </p:txBody>
      </p:sp>
    </p:spTree>
    <p:extLst>
      <p:ext uri="{BB962C8B-B14F-4D97-AF65-F5344CB8AC3E}">
        <p14:creationId xmlns="" xmlns:p14="http://schemas.microsoft.com/office/powerpoint/2010/main" val="290687816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9063" y="1149350"/>
            <a:ext cx="8905875" cy="4562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4749126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ro-RO" b="1" dirty="0" smtClean="0">
                <a:solidFill>
                  <a:schemeClr val="tx1"/>
                </a:solidFill>
                <a:latin typeface="Calibri" pitchFamily="34" charset="0"/>
                <a:cs typeface="Calibri" pitchFamily="34" charset="0"/>
              </a:rPr>
              <a:t>Recapitulând:</a:t>
            </a:r>
          </a:p>
          <a:p>
            <a:pPr algn="just">
              <a:buNone/>
            </a:pPr>
            <a:endParaRPr lang="ro-RO" sz="1800"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Putem lua un </a:t>
            </a:r>
            <a:r>
              <a:rPr lang="ro-RO" b="1" dirty="0" smtClean="0">
                <a:solidFill>
                  <a:schemeClr val="tx1"/>
                </a:solidFill>
                <a:latin typeface="Calibri" pitchFamily="34" charset="0"/>
                <a:cs typeface="Calibri" pitchFamily="34" charset="0"/>
              </a:rPr>
              <a:t>eșantion</a:t>
            </a:r>
            <a:r>
              <a:rPr lang="ro-RO" dirty="0" smtClean="0">
                <a:solidFill>
                  <a:schemeClr val="tx1"/>
                </a:solidFill>
                <a:latin typeface="Calibri" pitchFamily="34" charset="0"/>
                <a:cs typeface="Calibri" pitchFamily="34" charset="0"/>
              </a:rPr>
              <a:t> de femei din RO  din </a:t>
            </a:r>
            <a:r>
              <a:rPr lang="ro-RO" b="1" dirty="0" smtClean="0">
                <a:solidFill>
                  <a:schemeClr val="tx1"/>
                </a:solidFill>
                <a:latin typeface="Calibri" pitchFamily="34" charset="0"/>
                <a:cs typeface="Calibri" pitchFamily="34" charset="0"/>
              </a:rPr>
              <a:t>populația</a:t>
            </a:r>
            <a:r>
              <a:rPr lang="ro-RO" dirty="0" smtClean="0">
                <a:solidFill>
                  <a:schemeClr val="tx1"/>
                </a:solidFill>
                <a:latin typeface="Calibri" pitchFamily="34" charset="0"/>
                <a:cs typeface="Calibri" pitchFamily="34" charset="0"/>
              </a:rPr>
              <a:t> tuturor femeilor din RO și  măsurăm înălțimea acestora (</a:t>
            </a:r>
            <a:r>
              <a:rPr lang="ro-RO" b="1" dirty="0" smtClean="0">
                <a:solidFill>
                  <a:schemeClr val="tx1"/>
                </a:solidFill>
                <a:latin typeface="Calibri" pitchFamily="34" charset="0"/>
                <a:cs typeface="Calibri" pitchFamily="34" charset="0"/>
              </a:rPr>
              <a:t>variabila de interes</a:t>
            </a:r>
            <a:r>
              <a:rPr lang="ro-RO" dirty="0" smtClean="0">
                <a:solidFill>
                  <a:schemeClr val="tx1"/>
                </a:solidFill>
                <a:latin typeface="Calibri" pitchFamily="34" charset="0"/>
                <a:cs typeface="Calibri" pitchFamily="34" charset="0"/>
              </a:rPr>
              <a:t>), care ne oferă </a:t>
            </a:r>
            <a:r>
              <a:rPr lang="ro-RO" b="1" dirty="0" smtClean="0">
                <a:solidFill>
                  <a:schemeClr val="tx1"/>
                </a:solidFill>
                <a:latin typeface="Calibri" pitchFamily="34" charset="0"/>
                <a:cs typeface="Calibri" pitchFamily="34" charset="0"/>
              </a:rPr>
              <a:t>datele</a:t>
            </a:r>
            <a:r>
              <a:rPr lang="ro-RO" dirty="0" smtClean="0">
                <a:solidFill>
                  <a:schemeClr val="tx1"/>
                </a:solidFill>
                <a:latin typeface="Calibri" pitchFamily="34" charset="0"/>
                <a:cs typeface="Calibri" pitchFamily="34" charset="0"/>
              </a:rPr>
              <a:t> din analiza. Fiecare femeia din setul nostru de date este o </a:t>
            </a:r>
            <a:r>
              <a:rPr lang="ro-RO" b="1" dirty="0" smtClean="0">
                <a:solidFill>
                  <a:schemeClr val="tx1"/>
                </a:solidFill>
                <a:latin typeface="Calibri" pitchFamily="34" charset="0"/>
                <a:cs typeface="Calibri" pitchFamily="34" charset="0"/>
              </a:rPr>
              <a:t>observație. </a:t>
            </a:r>
          </a:p>
          <a:p>
            <a:pPr algn="just">
              <a:buNone/>
            </a:pPr>
            <a:r>
              <a:rPr lang="ro-RO" dirty="0" smtClean="0">
                <a:solidFill>
                  <a:schemeClr val="tx1"/>
                </a:solidFill>
                <a:latin typeface="Calibri" pitchFamily="34" charset="0"/>
                <a:cs typeface="Calibri" pitchFamily="34" charset="0"/>
              </a:rPr>
              <a:t>Putem calcula apoi înălțimea medie a femeilor din eșantionul nostru, care este </a:t>
            </a:r>
            <a:r>
              <a:rPr lang="ro-RO" b="1" dirty="0" smtClean="0">
                <a:solidFill>
                  <a:schemeClr val="tx1"/>
                </a:solidFill>
                <a:latin typeface="Calibri" pitchFamily="34" charset="0"/>
                <a:cs typeface="Calibri" pitchFamily="34" charset="0"/>
              </a:rPr>
              <a:t>statistica </a:t>
            </a:r>
            <a:r>
              <a:rPr lang="ro-RO" dirty="0" smtClean="0">
                <a:solidFill>
                  <a:schemeClr val="tx1"/>
                </a:solidFill>
                <a:latin typeface="Calibri" pitchFamily="34" charset="0"/>
                <a:cs typeface="Calibri" pitchFamily="34" charset="0"/>
              </a:rPr>
              <a:t>noastră. </a:t>
            </a:r>
          </a:p>
          <a:p>
            <a:pPr algn="just">
              <a:buNone/>
            </a:pPr>
            <a:r>
              <a:rPr lang="ro-RO" dirty="0" smtClean="0">
                <a:solidFill>
                  <a:schemeClr val="tx1"/>
                </a:solidFill>
                <a:latin typeface="Calibri" pitchFamily="34" charset="0"/>
                <a:cs typeface="Calibri" pitchFamily="34" charset="0"/>
              </a:rPr>
              <a:t>Folosim această statistică pentru a face o inferență despre înălțimea medie a tuturor femeilor din țară, care este </a:t>
            </a:r>
            <a:r>
              <a:rPr lang="ro-RO" b="1" dirty="0" smtClean="0">
                <a:solidFill>
                  <a:schemeClr val="tx1"/>
                </a:solidFill>
                <a:latin typeface="Calibri" pitchFamily="34" charset="0"/>
                <a:cs typeface="Calibri" pitchFamily="34" charset="0"/>
              </a:rPr>
              <a:t>parametrul</a:t>
            </a:r>
            <a:r>
              <a:rPr lang="ro-RO" dirty="0" smtClean="0">
                <a:solidFill>
                  <a:schemeClr val="tx1"/>
                </a:solidFill>
                <a:latin typeface="Calibri" pitchFamily="34" charset="0"/>
                <a:cs typeface="Calibri" pitchFamily="34" charset="0"/>
              </a:rPr>
              <a:t>.</a:t>
            </a: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vi-VN" sz="1800" b="1" dirty="0">
                <a:latin typeface="Calibri" pitchFamily="34" charset="0"/>
                <a:cs typeface="Calibri" pitchFamily="34" charset="0"/>
              </a:rPr>
              <a:t>Cuantilele</a:t>
            </a:r>
            <a:r>
              <a:rPr lang="vi-VN" sz="1800" dirty="0">
                <a:latin typeface="Calibri" pitchFamily="34" charset="0"/>
                <a:cs typeface="Calibri" pitchFamily="34" charset="0"/>
              </a:rPr>
              <a:t>, categorie de indicatori de poziţie din care face parte </a:t>
            </a:r>
            <a:r>
              <a:rPr lang="vi-VN" sz="1800" dirty="0" smtClean="0">
                <a:latin typeface="Calibri" pitchFamily="34" charset="0"/>
                <a:cs typeface="Calibri" pitchFamily="34" charset="0"/>
              </a:rPr>
              <a:t>şi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mediana</a:t>
            </a:r>
            <a:r>
              <a:rPr lang="vi-VN" sz="1800" dirty="0">
                <a:latin typeface="Calibri" pitchFamily="34" charset="0"/>
                <a:cs typeface="Calibri" pitchFamily="34" charset="0"/>
              </a:rPr>
              <a:t>, pot fi uşor înţelese intuitiv prin extinderea noţiunii de mediană </a:t>
            </a:r>
            <a:r>
              <a:rPr lang="vi-VN" sz="1800" dirty="0" smtClean="0">
                <a:latin typeface="Calibri" pitchFamily="34" charset="0"/>
                <a:cs typeface="Calibri" pitchFamily="34" charset="0"/>
              </a:rPr>
              <a:t>şi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reprezintă </a:t>
            </a:r>
            <a:r>
              <a:rPr lang="vi-VN" sz="1800" dirty="0">
                <a:latin typeface="Calibri" pitchFamily="34" charset="0"/>
                <a:cs typeface="Calibri" pitchFamily="34" charset="0"/>
              </a:rPr>
              <a:t>valori ce împart seria în părţi egale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a:latin typeface="Calibri" pitchFamily="34" charset="0"/>
                <a:cs typeface="Calibri" pitchFamily="34" charset="0"/>
              </a:rPr>
              <a:t>Cuartilele sunt valori localizate într-o serie ordonată, care împart această serie în patru părţi egale, astfel încât fiecare diviziune conţine 25% din valorile individuale înregistrate pentru acea variabilă numerică. Procedeul de determinare a celor 3 cuartile (Q1, Q2, Q3) este asemănător cu cel de determinare a valorii </a:t>
            </a:r>
            <a:r>
              <a:rPr lang="vi-VN" sz="1800" dirty="0" smtClean="0">
                <a:latin typeface="Calibri" pitchFamily="34" charset="0"/>
                <a:cs typeface="Calibri" pitchFamily="34" charset="0"/>
              </a:rPr>
              <a:t>mediane</a:t>
            </a:r>
            <a:r>
              <a:rPr lang="en-US" sz="1800" dirty="0" smtClean="0">
                <a:latin typeface="Calibri" pitchFamily="34" charset="0"/>
                <a:cs typeface="Calibri" pitchFamily="34" charset="0"/>
              </a:rPr>
              <a:t>.</a:t>
            </a:r>
            <a:endParaRPr lang="vi-VN" sz="1800" dirty="0">
              <a:latin typeface="Calibri" pitchFamily="34" charset="0"/>
              <a:cs typeface="Calibri" pitchFamily="34" charset="0"/>
            </a:endParaRPr>
          </a:p>
        </p:txBody>
      </p:sp>
      <p:pic>
        <p:nvPicPr>
          <p:cNvPr id="542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627784" y="3140968"/>
            <a:ext cx="3648075" cy="2476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66700625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260648"/>
            <a:ext cx="8712968" cy="6480720"/>
          </a:xfrm>
        </p:spPr>
        <p:txBody>
          <a:bodyPr>
            <a:normAutofit lnSpcReduction="10000"/>
          </a:bodyPr>
          <a:lstStyle/>
          <a:p>
            <a:pPr algn="just">
              <a:buNone/>
            </a:pPr>
            <a:r>
              <a:rPr lang="vi-VN" sz="1800" dirty="0">
                <a:latin typeface="Calibri" pitchFamily="34" charset="0"/>
                <a:cs typeface="Calibri" pitchFamily="34" charset="0"/>
              </a:rPr>
              <a:t>Cuartilele împart șirul ordonat de date în patru părți, fiecare parte conținând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aproximativ </a:t>
            </a:r>
            <a:r>
              <a:rPr lang="vi-VN" sz="1800" dirty="0">
                <a:latin typeface="Calibri" pitchFamily="34" charset="0"/>
                <a:cs typeface="Calibri" pitchFamily="34" charset="0"/>
              </a:rPr>
              <a:t>25% din observații.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De </a:t>
            </a:r>
            <a:r>
              <a:rPr lang="vi-VN" sz="1800" dirty="0">
                <a:latin typeface="Calibri" pitchFamily="34" charset="0"/>
                <a:cs typeface="Calibri" pitchFamily="34" charset="0"/>
              </a:rPr>
              <a:t>regulă sunt  trei cuartile care se determină, se începe cu cea care împarte </a:t>
            </a:r>
            <a:r>
              <a:rPr lang="vi-VN" sz="1800" dirty="0" smtClean="0">
                <a:latin typeface="Calibri" pitchFamily="34" charset="0"/>
                <a:cs typeface="Calibri" pitchFamily="34" charset="0"/>
              </a:rPr>
              <a:t>șirul</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ordonat </a:t>
            </a:r>
            <a:r>
              <a:rPr lang="vi-VN" sz="1800" dirty="0">
                <a:latin typeface="Calibri" pitchFamily="34" charset="0"/>
                <a:cs typeface="Calibri" pitchFamily="34" charset="0"/>
              </a:rPr>
              <a:t>în două părți egale, numită cea de-a doua cuartilă, Q2, (care este de fapt mediana). Poziția pe care se află Q2 este </a:t>
            </a:r>
          </a:p>
          <a:p>
            <a:pPr algn="just">
              <a:buNone/>
            </a:pPr>
            <a:r>
              <a:rPr lang="vi-VN" sz="1800" dirty="0">
                <a:latin typeface="Calibri" pitchFamily="34" charset="0"/>
                <a:cs typeface="Calibri" pitchFamily="34" charset="0"/>
              </a:rPr>
              <a:t> </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Rotunjindu-se la cel mai mare întreg se află poziția lui Q2, care este i=13. Rezultă că Q2=80. Pentru a determina poziția i, a cuartilei Q1 (care împarte în două șirul sortat, aflat sub mediană) se folosește formula </a:t>
            </a:r>
          </a:p>
          <a:p>
            <a:pPr algn="just">
              <a:buNone/>
            </a:pPr>
            <a:r>
              <a:rPr lang="vi-VN" sz="1800" dirty="0">
                <a:latin typeface="Calibri" pitchFamily="34" charset="0"/>
                <a:cs typeface="Calibri" pitchFamily="34" charset="0"/>
              </a:rPr>
              <a:t>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 Urmându-se </a:t>
            </a:r>
            <a:r>
              <a:rPr lang="vi-VN" sz="1800" dirty="0">
                <a:latin typeface="Calibri" pitchFamily="34" charset="0"/>
                <a:cs typeface="Calibri" pitchFamily="34" charset="0"/>
              </a:rPr>
              <a:t>același procedeu de a rotunji la cel mai mare întreg se obține poziția cuartilei Q1, i=7. Rezultă că Q1=71. Același procedeu se urmează și pentru Q3 (care care împarte în două șirul sortat, aflat deasupra medianei), poziția acesteia fiind care după rotunjire devine i=19. Rezultă că Q3= 95. Cele 3 cuartile împart șirul de date în 4 parți, fiecare parte reprezentând câte 25% din date.</a:t>
            </a:r>
          </a:p>
          <a:p>
            <a:pPr algn="just">
              <a:buNone/>
            </a:pPr>
            <a:r>
              <a:rPr lang="vi-VN" sz="1800" dirty="0">
                <a:latin typeface="Calibri" pitchFamily="34" charset="0"/>
                <a:cs typeface="Calibri" pitchFamily="34" charset="0"/>
              </a:rPr>
              <a:t> </a:t>
            </a: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p:txBody>
      </p:sp>
      <p:pic>
        <p:nvPicPr>
          <p:cNvPr id="4608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347226" y="764704"/>
            <a:ext cx="4222750" cy="5032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63888" y="2420888"/>
            <a:ext cx="1200150" cy="428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6084"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47226" y="4152503"/>
            <a:ext cx="1219200" cy="428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6085"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427984" y="6210277"/>
            <a:ext cx="1285875" cy="428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17170985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ro-RO" sz="1800" dirty="0" smtClean="0">
                <a:latin typeface="Calibri" pitchFamily="34" charset="0"/>
                <a:cs typeface="Calibri" pitchFamily="34" charset="0"/>
              </a:rPr>
              <a:t>După ce s-au stabilit măsurile tendinței centrale ale unui set de date, următorul pas este acela de a investiga </a:t>
            </a:r>
            <a:r>
              <a:rPr lang="ro-RO" sz="1800" b="1" dirty="0" smtClean="0">
                <a:latin typeface="Calibri" pitchFamily="34" charset="0"/>
                <a:cs typeface="Calibri" pitchFamily="34" charset="0"/>
              </a:rPr>
              <a:t>împrăștierea datelor</a:t>
            </a:r>
            <a:r>
              <a:rPr lang="ro-RO" sz="1800" dirty="0" smtClean="0">
                <a:latin typeface="Calibri" pitchFamily="34" charset="0"/>
                <a:cs typeface="Calibri" pitchFamily="34" charset="0"/>
              </a:rPr>
              <a:t>. În acest scop, se vor investiga indicatorii variației: </a:t>
            </a:r>
            <a:r>
              <a:rPr lang="ro-RO" sz="1800" b="1" dirty="0" smtClean="0">
                <a:latin typeface="Calibri" pitchFamily="34" charset="0"/>
                <a:cs typeface="Calibri" pitchFamily="34" charset="0"/>
              </a:rPr>
              <a:t>amplitudinea sau intervalul </a:t>
            </a:r>
            <a:r>
              <a:rPr lang="ro-RO" sz="1800" dirty="0" smtClean="0">
                <a:latin typeface="Calibri" pitchFamily="34" charset="0"/>
                <a:cs typeface="Calibri" pitchFamily="34" charset="0"/>
              </a:rPr>
              <a:t>(range), </a:t>
            </a:r>
            <a:r>
              <a:rPr lang="ro-RO" sz="1800" b="1" dirty="0" smtClean="0">
                <a:latin typeface="Calibri" pitchFamily="34" charset="0"/>
                <a:cs typeface="Calibri" pitchFamily="34" charset="0"/>
              </a:rPr>
              <a:t>dispersia</a:t>
            </a:r>
            <a:r>
              <a:rPr lang="ro-RO" sz="1800" dirty="0" smtClean="0">
                <a:latin typeface="Calibri" pitchFamily="34" charset="0"/>
                <a:cs typeface="Calibri" pitchFamily="34" charset="0"/>
              </a:rPr>
              <a:t> (variance), </a:t>
            </a:r>
            <a:r>
              <a:rPr lang="ro-RO" sz="1800" b="1" dirty="0" smtClean="0">
                <a:latin typeface="Calibri" pitchFamily="34" charset="0"/>
                <a:cs typeface="Calibri" pitchFamily="34" charset="0"/>
              </a:rPr>
              <a:t>abaterea standard </a:t>
            </a:r>
            <a:r>
              <a:rPr lang="ro-RO" sz="1800" dirty="0" smtClean="0">
                <a:latin typeface="Calibri" pitchFamily="34" charset="0"/>
                <a:cs typeface="Calibri" pitchFamily="34" charset="0"/>
              </a:rPr>
              <a:t>(standard deviation) și </a:t>
            </a:r>
            <a:r>
              <a:rPr lang="ro-RO" sz="1800" b="1" dirty="0" smtClean="0">
                <a:latin typeface="Calibri" pitchFamily="34" charset="0"/>
                <a:cs typeface="Calibri" pitchFamily="34" charset="0"/>
              </a:rPr>
              <a:t>coeficientul de variație </a:t>
            </a:r>
            <a:r>
              <a:rPr lang="ro-RO" sz="1800" dirty="0" smtClean="0">
                <a:latin typeface="Calibri" pitchFamily="34" charset="0"/>
                <a:cs typeface="Calibri" pitchFamily="34" charset="0"/>
              </a:rPr>
              <a:t>(coefficient of variation).</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Indicatorii variaţiei pentru o serie statistică se clasifică în:</a:t>
            </a:r>
          </a:p>
          <a:p>
            <a:pPr algn="just"/>
            <a:r>
              <a:rPr lang="ro-RO" sz="1800" b="1" dirty="0" smtClean="0">
                <a:latin typeface="Calibri" pitchFamily="34" charset="0"/>
                <a:cs typeface="Calibri" pitchFamily="34" charset="0"/>
              </a:rPr>
              <a:t>indicatori simpli ai variaţiei </a:t>
            </a:r>
            <a:r>
              <a:rPr lang="ro-RO" sz="1800" dirty="0" smtClean="0">
                <a:latin typeface="Calibri" pitchFamily="34" charset="0"/>
                <a:cs typeface="Calibri" pitchFamily="34" charset="0"/>
              </a:rPr>
              <a:t>– sunt acei indicatori care arată împrăştierea valorilor</a:t>
            </a:r>
          </a:p>
          <a:p>
            <a:pPr algn="just">
              <a:buNone/>
            </a:pPr>
            <a:r>
              <a:rPr lang="ro-RO" sz="1800" dirty="0" smtClean="0">
                <a:latin typeface="Calibri" pitchFamily="34" charset="0"/>
                <a:cs typeface="Calibri" pitchFamily="34" charset="0"/>
              </a:rPr>
              <a:t>una faţă de alta sau împrăştierea valorilor faţă de o anumită valoare;</a:t>
            </a:r>
            <a:endParaRPr lang="en-US" sz="1800" dirty="0" smtClean="0">
              <a:latin typeface="Calibri" pitchFamily="34" charset="0"/>
              <a:cs typeface="Calibri" pitchFamily="34" charset="0"/>
            </a:endParaRP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amplitudinea </a:t>
            </a:r>
            <a:r>
              <a:rPr lang="vi-VN" sz="1800" dirty="0">
                <a:latin typeface="Calibri" pitchFamily="34" charset="0"/>
                <a:cs typeface="Calibri" pitchFamily="34" charset="0"/>
              </a:rPr>
              <a:t>absolută a variaţiei</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amplitudinea </a:t>
            </a:r>
            <a:r>
              <a:rPr lang="vi-VN" sz="1800" dirty="0">
                <a:latin typeface="Calibri" pitchFamily="34" charset="0"/>
                <a:cs typeface="Calibri" pitchFamily="34" charset="0"/>
              </a:rPr>
              <a:t>relativă a variaţiei</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abaterile </a:t>
            </a:r>
            <a:r>
              <a:rPr lang="vi-VN" sz="1800" dirty="0">
                <a:latin typeface="Calibri" pitchFamily="34" charset="0"/>
                <a:cs typeface="Calibri" pitchFamily="34" charset="0"/>
              </a:rPr>
              <a:t>individuale </a:t>
            </a:r>
            <a:r>
              <a:rPr lang="vi-VN" sz="1800" dirty="0" smtClean="0">
                <a:latin typeface="Calibri" pitchFamily="34" charset="0"/>
                <a:cs typeface="Calibri" pitchFamily="34" charset="0"/>
              </a:rPr>
              <a:t>absolute</a:t>
            </a:r>
            <a:r>
              <a:rPr lang="en-US" sz="1800" dirty="0" smtClean="0">
                <a:latin typeface="Calibri" pitchFamily="34" charset="0"/>
                <a:cs typeface="Calibri" pitchFamily="34" charset="0"/>
              </a:rPr>
              <a:t>)</a:t>
            </a: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r>
              <a:rPr lang="ro-RO" sz="1800" b="1" dirty="0" smtClean="0">
                <a:latin typeface="Calibri" pitchFamily="34" charset="0"/>
                <a:cs typeface="Calibri" pitchFamily="34" charset="0"/>
              </a:rPr>
              <a:t>indicatori sintetici ai variaţiei </a:t>
            </a:r>
            <a:r>
              <a:rPr lang="ro-RO" sz="1800" dirty="0" smtClean="0">
                <a:latin typeface="Calibri" pitchFamily="34" charset="0"/>
                <a:cs typeface="Calibri" pitchFamily="34" charset="0"/>
              </a:rPr>
              <a:t>– care iau în considerare toţi termenii seriei în </a:t>
            </a:r>
          </a:p>
          <a:p>
            <a:pPr marL="109728" indent="0" algn="just">
              <a:buNone/>
            </a:pPr>
            <a:r>
              <a:rPr lang="ro-RO" sz="1800" dirty="0" smtClean="0">
                <a:latin typeface="Calibri" pitchFamily="34" charset="0"/>
                <a:cs typeface="Calibri" pitchFamily="34" charset="0"/>
              </a:rPr>
              <a:t>calculul lor, sintetizând într-o singură valoare întreaga împrăştiere din serie.</a:t>
            </a:r>
          </a:p>
          <a:p>
            <a:pPr algn="just">
              <a:buNone/>
            </a:pPr>
            <a:r>
              <a:rPr lang="en-US" sz="1800" dirty="0" smtClean="0">
                <a:latin typeface="Calibri" pitchFamily="34" charset="0"/>
                <a:cs typeface="Calibri" pitchFamily="34" charset="0"/>
              </a:rPr>
              <a:t>(</a:t>
            </a:r>
            <a:r>
              <a:rPr lang="vi-VN" sz="1800" dirty="0">
                <a:latin typeface="Calibri" pitchFamily="34" charset="0"/>
                <a:cs typeface="Calibri" pitchFamily="34" charset="0"/>
              </a:rPr>
              <a:t>abaterea medie liniară </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dispersia </a:t>
            </a:r>
            <a:r>
              <a:rPr lang="vi-VN" sz="1800" dirty="0">
                <a:latin typeface="Calibri" pitchFamily="34" charset="0"/>
                <a:cs typeface="Calibri" pitchFamily="34" charset="0"/>
              </a:rPr>
              <a:t>(varianţa</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abaterea </a:t>
            </a:r>
            <a:r>
              <a:rPr lang="vi-VN" sz="1800" dirty="0">
                <a:latin typeface="Calibri" pitchFamily="34" charset="0"/>
                <a:cs typeface="Calibri" pitchFamily="34" charset="0"/>
              </a:rPr>
              <a:t>medie pătratică (abatere medie standard sau </a:t>
            </a:r>
            <a:r>
              <a:rPr lang="vi-VN" sz="1800" dirty="0" smtClean="0">
                <a:latin typeface="Calibri" pitchFamily="34" charset="0"/>
                <a:cs typeface="Calibri" pitchFamily="34" charset="0"/>
              </a:rPr>
              <a:t>tip</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coeficientul </a:t>
            </a:r>
            <a:r>
              <a:rPr lang="vi-VN" sz="1800" dirty="0">
                <a:latin typeface="Calibri" pitchFamily="34" charset="0"/>
                <a:cs typeface="Calibri" pitchFamily="34" charset="0"/>
              </a:rPr>
              <a:t>de </a:t>
            </a:r>
            <a:r>
              <a:rPr lang="vi-VN" sz="1800" dirty="0" smtClean="0">
                <a:latin typeface="Calibri" pitchFamily="34" charset="0"/>
                <a:cs typeface="Calibri" pitchFamily="34" charset="0"/>
              </a:rPr>
              <a:t>variaţie</a:t>
            </a:r>
            <a:r>
              <a:rPr lang="en-US" sz="1800" dirty="0" smtClean="0">
                <a:latin typeface="Calibri" pitchFamily="34" charset="0"/>
                <a:cs typeface="Calibri" pitchFamily="34" charset="0"/>
              </a:rPr>
              <a:t>)</a:t>
            </a:r>
          </a:p>
          <a:p>
            <a:pPr algn="just">
              <a:buNone/>
            </a:pPr>
            <a:endParaRPr lang="ro-RO" sz="1800" dirty="0">
              <a:latin typeface="Calibri" pitchFamily="34" charset="0"/>
              <a:cs typeface="Calibri" pitchFamily="34" charset="0"/>
            </a:endParaRPr>
          </a:p>
        </p:txBody>
      </p:sp>
    </p:spTree>
    <p:extLst>
      <p:ext uri="{BB962C8B-B14F-4D97-AF65-F5344CB8AC3E}">
        <p14:creationId xmlns="" xmlns:p14="http://schemas.microsoft.com/office/powerpoint/2010/main" val="94563384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lnSpcReduction="10000"/>
          </a:bodyPr>
          <a:lstStyle/>
          <a:p>
            <a:pPr algn="just">
              <a:buNone/>
            </a:pPr>
            <a:r>
              <a:rPr lang="vi-VN" sz="1800" b="1" dirty="0" smtClean="0">
                <a:latin typeface="Calibri" pitchFamily="34" charset="0"/>
                <a:cs typeface="Calibri" pitchFamily="34" charset="0"/>
              </a:rPr>
              <a:t>Amplitudinea</a:t>
            </a:r>
            <a:r>
              <a:rPr lang="vi-VN" sz="1800" dirty="0" smtClean="0">
                <a:latin typeface="Calibri" pitchFamily="34" charset="0"/>
                <a:cs typeface="Calibri" pitchFamily="34" charset="0"/>
              </a:rPr>
              <a:t> </a:t>
            </a:r>
            <a:r>
              <a:rPr lang="vi-VN" sz="1800" dirty="0">
                <a:latin typeface="Calibri" pitchFamily="34" charset="0"/>
                <a:cs typeface="Calibri" pitchFamily="34" charset="0"/>
              </a:rPr>
              <a:t>este cea mai simplă măsura a împrăștierii datelor. Se calculează ca fiind diferența dintre valoarea cea mai mare și valoarea cea mai mică din setul de date. Altfel spus, amplitudinea este diferența dintre valoarea maximă și valoarea minimă, range = 100-53=47, neputând fi utilizată în cazul datelor nemărginite la stânga sau la dreapta.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În </a:t>
            </a:r>
            <a:r>
              <a:rPr lang="vi-VN" sz="1800" dirty="0">
                <a:latin typeface="Calibri" pitchFamily="34" charset="0"/>
                <a:cs typeface="Calibri" pitchFamily="34" charset="0"/>
              </a:rPr>
              <a:t>expresie relativă amplitudinea se calculează </a:t>
            </a:r>
            <a:r>
              <a:rPr lang="vi-VN" sz="1800" dirty="0" smtClean="0">
                <a:latin typeface="Calibri" pitchFamily="34" charset="0"/>
                <a:cs typeface="Calibri" pitchFamily="34" charset="0"/>
              </a:rPr>
              <a:t>ca</a:t>
            </a:r>
            <a:r>
              <a:rPr lang="en-US" sz="1800" dirty="0" smtClean="0">
                <a:latin typeface="Calibri" pitchFamily="34" charset="0"/>
                <a:cs typeface="Calibri" pitchFamily="34" charset="0"/>
              </a:rPr>
              <a:t>:</a:t>
            </a: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it-IT" sz="1800" b="1" dirty="0">
                <a:latin typeface="Calibri" pitchFamily="34" charset="0"/>
                <a:cs typeface="Calibri" pitchFamily="34" charset="0"/>
              </a:rPr>
              <a:t>Abaterile individuale absolute </a:t>
            </a:r>
            <a:r>
              <a:rPr lang="it-IT" sz="1800" dirty="0">
                <a:latin typeface="Calibri" pitchFamily="34" charset="0"/>
                <a:cs typeface="Calibri" pitchFamily="34" charset="0"/>
              </a:rPr>
              <a:t>care ne arată împrăştierea fiecărei valori de la </a:t>
            </a:r>
            <a:r>
              <a:rPr lang="it-IT" sz="1800" dirty="0" smtClean="0">
                <a:latin typeface="Calibri" pitchFamily="34" charset="0"/>
                <a:cs typeface="Calibri" pitchFamily="34" charset="0"/>
              </a:rPr>
              <a:t>valoarea medie:</a:t>
            </a:r>
          </a:p>
          <a:p>
            <a:pPr algn="just">
              <a:buNone/>
            </a:pPr>
            <a:endParaRPr lang="it-IT" sz="1800" dirty="0">
              <a:latin typeface="Calibri" pitchFamily="34" charset="0"/>
              <a:cs typeface="Calibri" pitchFamily="34" charset="0"/>
            </a:endParaRPr>
          </a:p>
          <a:p>
            <a:pPr algn="just">
              <a:buNone/>
            </a:pPr>
            <a:r>
              <a:rPr lang="vi-VN" sz="1800" dirty="0">
                <a:latin typeface="Calibri" pitchFamily="34" charset="0"/>
                <a:cs typeface="Calibri" pitchFamily="34" charset="0"/>
              </a:rPr>
              <a:t>O măsura a variabilității care nu este dependentă de valorile extreme dintr-un set de date este </a:t>
            </a:r>
            <a:r>
              <a:rPr lang="vi-VN" sz="1800" b="1" dirty="0">
                <a:latin typeface="Calibri" pitchFamily="34" charset="0"/>
                <a:cs typeface="Calibri" pitchFamily="34" charset="0"/>
              </a:rPr>
              <a:t>amplitudinea intercuartilă</a:t>
            </a:r>
            <a:r>
              <a:rPr lang="vi-VN" sz="1800" dirty="0">
                <a:latin typeface="Calibri" pitchFamily="34" charset="0"/>
                <a:cs typeface="Calibri" pitchFamily="34" charset="0"/>
              </a:rPr>
              <a:t> (interquartile range) și se calculează ca fiind diferența dintre a treia și prima cuartilă. Măsura reprezintă intervalul dintre cele 50% de date aflate în mijlocul distribuției. </a:t>
            </a:r>
          </a:p>
          <a:p>
            <a:pPr algn="just">
              <a:buNone/>
            </a:pPr>
            <a:r>
              <a:rPr lang="vi-VN" sz="1800" dirty="0">
                <a:latin typeface="Calibri" pitchFamily="34" charset="0"/>
                <a:cs typeface="Calibri" pitchFamily="34" charset="0"/>
              </a:rPr>
              <a:t> </a:t>
            </a: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552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71800" y="1988840"/>
            <a:ext cx="17811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529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84882" y="2780928"/>
            <a:ext cx="2352675" cy="62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5300"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019449" y="3789040"/>
            <a:ext cx="1285875" cy="323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7346"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108744" y="5769260"/>
            <a:ext cx="1031208" cy="3132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05913627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vi-VN" sz="1800" b="1" dirty="0">
                <a:latin typeface="Calibri" pitchFamily="34" charset="0"/>
                <a:cs typeface="Calibri" pitchFamily="34" charset="0"/>
              </a:rPr>
              <a:t>Abaterea medie liniară </a:t>
            </a:r>
            <a:r>
              <a:rPr lang="vi-VN" sz="1800" dirty="0" smtClean="0">
                <a:latin typeface="Calibri" pitchFamily="34" charset="0"/>
                <a:cs typeface="Calibri" pitchFamily="34" charset="0"/>
              </a:rPr>
              <a:t>se </a:t>
            </a:r>
            <a:r>
              <a:rPr lang="vi-VN" sz="1800" dirty="0">
                <a:latin typeface="Calibri" pitchFamily="34" charset="0"/>
                <a:cs typeface="Calibri" pitchFamily="34" charset="0"/>
              </a:rPr>
              <a:t>calculează ca o medie aritmetică simplă (în cazul seriilor</a:t>
            </a:r>
          </a:p>
          <a:p>
            <a:pPr algn="just">
              <a:buNone/>
            </a:pPr>
            <a:r>
              <a:rPr lang="vi-VN" sz="1800" dirty="0">
                <a:latin typeface="Calibri" pitchFamily="34" charset="0"/>
                <a:cs typeface="Calibri" pitchFamily="34" charset="0"/>
              </a:rPr>
              <a:t>simple) sau ponderată (în cazul seriilor de distribuţie de frecvenţe) a abaterilor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termenilor</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seriei </a:t>
            </a:r>
            <a:r>
              <a:rPr lang="vi-VN" sz="1800" dirty="0">
                <a:latin typeface="Calibri" pitchFamily="34" charset="0"/>
                <a:cs typeface="Calibri" pitchFamily="34" charset="0"/>
              </a:rPr>
              <a:t>de la media lor în valoare </a:t>
            </a:r>
            <a:r>
              <a:rPr lang="vi-VN" sz="1800" dirty="0" smtClean="0">
                <a:latin typeface="Calibri" pitchFamily="34" charset="0"/>
                <a:cs typeface="Calibri" pitchFamily="34" charset="0"/>
              </a:rPr>
              <a:t>absolută</a:t>
            </a:r>
            <a:r>
              <a:rPr lang="en-US" sz="1800" dirty="0" smtClean="0">
                <a:latin typeface="Calibri" pitchFamily="34" charset="0"/>
                <a:cs typeface="Calibri" pitchFamily="34" charset="0"/>
              </a:rPr>
              <a:t>.</a:t>
            </a:r>
          </a:p>
          <a:p>
            <a:pPr algn="just">
              <a:buNone/>
            </a:pPr>
            <a:endParaRPr lang="en-US" sz="1800" dirty="0">
              <a:latin typeface="Calibri" pitchFamily="34" charset="0"/>
              <a:cs typeface="Calibri" pitchFamily="34" charset="0"/>
            </a:endParaRPr>
          </a:p>
          <a:p>
            <a:pPr algn="just">
              <a:buFontTx/>
              <a:buChar char="-"/>
            </a:pPr>
            <a:r>
              <a:rPr lang="vi-VN" sz="1800" dirty="0" smtClean="0">
                <a:latin typeface="Calibri" pitchFamily="34" charset="0"/>
                <a:cs typeface="Calibri" pitchFamily="34" charset="0"/>
              </a:rPr>
              <a:t>pentru </a:t>
            </a:r>
            <a:r>
              <a:rPr lang="vi-VN" sz="1800" dirty="0">
                <a:latin typeface="Calibri" pitchFamily="34" charset="0"/>
                <a:cs typeface="Calibri" pitchFamily="34" charset="0"/>
              </a:rPr>
              <a:t>o serie simplă</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FontTx/>
              <a:buChar char="-"/>
            </a:pPr>
            <a:endParaRPr lang="en-US" sz="1800" dirty="0" smtClean="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FontTx/>
              <a:buChar char="-"/>
            </a:pPr>
            <a:r>
              <a:rPr lang="en-US" sz="1800" dirty="0" err="1" smtClean="0">
                <a:latin typeface="Calibri" pitchFamily="34" charset="0"/>
                <a:cs typeface="Calibri" pitchFamily="34" charset="0"/>
              </a:rPr>
              <a:t>pentru</a:t>
            </a:r>
            <a:r>
              <a:rPr lang="en-US" sz="1800" dirty="0" smtClean="0">
                <a:latin typeface="Calibri" pitchFamily="34" charset="0"/>
                <a:cs typeface="Calibri" pitchFamily="34" charset="0"/>
              </a:rPr>
              <a:t> </a:t>
            </a:r>
            <a:r>
              <a:rPr lang="en-US" sz="1800" dirty="0">
                <a:latin typeface="Calibri" pitchFamily="34" charset="0"/>
                <a:cs typeface="Calibri" pitchFamily="34" charset="0"/>
              </a:rPr>
              <a:t>o </a:t>
            </a:r>
            <a:r>
              <a:rPr lang="en-US" sz="1800" dirty="0" err="1">
                <a:latin typeface="Calibri" pitchFamily="34" charset="0"/>
                <a:cs typeface="Calibri" pitchFamily="34" charset="0"/>
              </a:rPr>
              <a:t>serie</a:t>
            </a:r>
            <a:r>
              <a:rPr lang="en-US" sz="1800" dirty="0">
                <a:latin typeface="Calibri" pitchFamily="34" charset="0"/>
                <a:cs typeface="Calibri" pitchFamily="34" charset="0"/>
              </a:rPr>
              <a:t> de </a:t>
            </a:r>
            <a:r>
              <a:rPr lang="en-US" sz="1800" dirty="0" err="1">
                <a:latin typeface="Calibri" pitchFamily="34" charset="0"/>
                <a:cs typeface="Calibri" pitchFamily="34" charset="0"/>
              </a:rPr>
              <a:t>distribuţie</a:t>
            </a:r>
            <a:r>
              <a:rPr lang="en-US" sz="1800" dirty="0">
                <a:latin typeface="Calibri" pitchFamily="34" charset="0"/>
                <a:cs typeface="Calibri" pitchFamily="34" charset="0"/>
              </a:rPr>
              <a:t> de </a:t>
            </a:r>
            <a:r>
              <a:rPr lang="en-US" sz="1800" dirty="0" err="1">
                <a:latin typeface="Calibri" pitchFamily="34" charset="0"/>
                <a:cs typeface="Calibri" pitchFamily="34" charset="0"/>
              </a:rPr>
              <a:t>frecvenţe</a:t>
            </a:r>
            <a:r>
              <a:rPr lang="en-US" sz="1800" dirty="0">
                <a:latin typeface="Calibri" pitchFamily="34" charset="0"/>
                <a:cs typeface="Calibri" pitchFamily="34" charset="0"/>
              </a:rPr>
              <a:t> absolute</a:t>
            </a:r>
            <a:r>
              <a:rPr lang="en-US" sz="1800" dirty="0" smtClean="0">
                <a:latin typeface="Calibri" pitchFamily="34" charset="0"/>
                <a:cs typeface="Calibri" pitchFamily="34" charset="0"/>
              </a:rPr>
              <a:t>:</a:t>
            </a:r>
          </a:p>
          <a:p>
            <a:pPr algn="just">
              <a:buFontTx/>
              <a:buChar char="-"/>
            </a:pPr>
            <a:endParaRPr lang="en-US" sz="1800" dirty="0">
              <a:latin typeface="Calibri" pitchFamily="34" charset="0"/>
              <a:cs typeface="Calibri" pitchFamily="34" charset="0"/>
            </a:endParaRPr>
          </a:p>
          <a:p>
            <a:pPr algn="just">
              <a:buFontTx/>
              <a:buChar char="-"/>
            </a:pPr>
            <a:endParaRPr lang="en-US" sz="1800" dirty="0" smtClean="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FontTx/>
              <a:buChar char="-"/>
            </a:pPr>
            <a:endParaRPr lang="en-US" sz="1800" dirty="0" smtClean="0">
              <a:latin typeface="Calibri" pitchFamily="34" charset="0"/>
              <a:cs typeface="Calibri" pitchFamily="34" charset="0"/>
            </a:endParaRPr>
          </a:p>
          <a:p>
            <a:pPr algn="just">
              <a:buFontTx/>
              <a:buChar char="-"/>
            </a:pPr>
            <a:endParaRPr lang="en-US" sz="1800" dirty="0" smtClean="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563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75656" y="2132856"/>
            <a:ext cx="1476375" cy="781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632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475655" y="3717032"/>
            <a:ext cx="1476375" cy="99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2450893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vi-VN" sz="1800" b="1" dirty="0">
                <a:latin typeface="Calibri" pitchFamily="34" charset="0"/>
                <a:cs typeface="Calibri" pitchFamily="34" charset="0"/>
              </a:rPr>
              <a:t>Dezavantaje ale abaterii medii liniare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r>
              <a:rPr lang="vi-VN" sz="1800" dirty="0" smtClean="0">
                <a:latin typeface="Calibri" pitchFamily="34" charset="0"/>
                <a:cs typeface="Calibri" pitchFamily="34" charset="0"/>
              </a:rPr>
              <a:t>se </a:t>
            </a:r>
            <a:r>
              <a:rPr lang="vi-VN" sz="1800" dirty="0">
                <a:latin typeface="Calibri" pitchFamily="34" charset="0"/>
                <a:cs typeface="Calibri" pitchFamily="34" charset="0"/>
              </a:rPr>
              <a:t>exprimă în aceeaşi unitate de măsură ca şi caracteristica analizată, deci nu poate </a:t>
            </a:r>
            <a:r>
              <a:rPr lang="vi-VN" sz="1800" dirty="0" smtClean="0">
                <a:latin typeface="Calibri" pitchFamily="34" charset="0"/>
                <a:cs typeface="Calibri" pitchFamily="34" charset="0"/>
              </a:rPr>
              <a:t>fi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utilizată </a:t>
            </a:r>
            <a:r>
              <a:rPr lang="vi-VN" sz="1800" dirty="0">
                <a:latin typeface="Calibri" pitchFamily="34" charset="0"/>
                <a:cs typeface="Calibri" pitchFamily="34" charset="0"/>
              </a:rPr>
              <a:t>la compararea a două sau mai multe serii după caracteristici exprimate </a:t>
            </a:r>
            <a:r>
              <a:rPr lang="vi-VN" sz="1800" dirty="0" smtClean="0">
                <a:latin typeface="Calibri" pitchFamily="34" charset="0"/>
                <a:cs typeface="Calibri" pitchFamily="34" charset="0"/>
              </a:rPr>
              <a:t>în</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unităţi </a:t>
            </a:r>
            <a:r>
              <a:rPr lang="vi-VN" sz="1800" dirty="0">
                <a:latin typeface="Calibri" pitchFamily="34" charset="0"/>
                <a:cs typeface="Calibri" pitchFamily="34" charset="0"/>
              </a:rPr>
              <a:t>de măsură diferite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endParaRPr lang="vi-VN" sz="1800" dirty="0">
              <a:latin typeface="Calibri" pitchFamily="34" charset="0"/>
              <a:cs typeface="Calibri" pitchFamily="34" charset="0"/>
            </a:endParaRPr>
          </a:p>
          <a:p>
            <a:pPr algn="just"/>
            <a:r>
              <a:rPr lang="vi-VN" sz="1800" dirty="0" smtClean="0">
                <a:latin typeface="Calibri" pitchFamily="34" charset="0"/>
                <a:cs typeface="Calibri" pitchFamily="34" charset="0"/>
              </a:rPr>
              <a:t>nu </a:t>
            </a:r>
            <a:r>
              <a:rPr lang="vi-VN" sz="1800" dirty="0">
                <a:latin typeface="Calibri" pitchFamily="34" charset="0"/>
                <a:cs typeface="Calibri" pitchFamily="34" charset="0"/>
              </a:rPr>
              <a:t>ţine seama de semnul algebric</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endParaRPr lang="vi-VN" sz="1800" dirty="0">
              <a:latin typeface="Calibri" pitchFamily="34" charset="0"/>
              <a:cs typeface="Calibri" pitchFamily="34" charset="0"/>
            </a:endParaRPr>
          </a:p>
          <a:p>
            <a:pPr algn="just"/>
            <a:r>
              <a:rPr lang="vi-VN" sz="1800" dirty="0" smtClean="0">
                <a:latin typeface="Calibri" pitchFamily="34" charset="0"/>
                <a:cs typeface="Calibri" pitchFamily="34" charset="0"/>
              </a:rPr>
              <a:t>nu </a:t>
            </a:r>
            <a:r>
              <a:rPr lang="vi-VN" sz="1800" dirty="0">
                <a:latin typeface="Calibri" pitchFamily="34" charset="0"/>
                <a:cs typeface="Calibri" pitchFamily="34" charset="0"/>
              </a:rPr>
              <a:t>ţine seama de faptul că abaterile mai mari în valoare absolută influenţează în </a:t>
            </a:r>
            <a:r>
              <a:rPr lang="vi-VN" sz="1800" dirty="0" smtClean="0">
                <a:latin typeface="Calibri" pitchFamily="34" charset="0"/>
                <a:cs typeface="Calibri" pitchFamily="34" charset="0"/>
              </a:rPr>
              <a:t>mai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mare </a:t>
            </a:r>
            <a:r>
              <a:rPr lang="vi-VN" sz="1800" dirty="0">
                <a:latin typeface="Calibri" pitchFamily="34" charset="0"/>
                <a:cs typeface="Calibri" pitchFamily="34" charset="0"/>
              </a:rPr>
              <a:t>măsură gradul de variaţie al unei caracteristici comparativ cu abaterile mici</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Pentru a înlătura aceste dezavantaje se calculează şi alţi indicatori sintetici ai variaţiei.</a:t>
            </a:r>
          </a:p>
        </p:txBody>
      </p:sp>
    </p:spTree>
    <p:extLst>
      <p:ext uri="{BB962C8B-B14F-4D97-AF65-F5344CB8AC3E}">
        <p14:creationId xmlns="" xmlns:p14="http://schemas.microsoft.com/office/powerpoint/2010/main" val="364078579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99592" y="404664"/>
            <a:ext cx="6962775" cy="2371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837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71600" y="2776389"/>
            <a:ext cx="7000875" cy="2486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11747184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428604"/>
            <a:ext cx="8496944" cy="6024732"/>
          </a:xfrm>
        </p:spPr>
        <p:txBody>
          <a:bodyPr>
            <a:normAutofit fontScale="92500" lnSpcReduction="10000"/>
          </a:bodyPr>
          <a:lstStyle/>
          <a:p>
            <a:pPr algn="just">
              <a:buNone/>
            </a:pPr>
            <a:r>
              <a:rPr lang="vi-VN" sz="1600" b="1" dirty="0">
                <a:latin typeface="Calibri" pitchFamily="34" charset="0"/>
                <a:cs typeface="Calibri" pitchFamily="34" charset="0"/>
              </a:rPr>
              <a:t>Dispersia</a:t>
            </a:r>
            <a:r>
              <a:rPr lang="vi-VN" sz="1600" dirty="0">
                <a:latin typeface="Calibri" pitchFamily="34" charset="0"/>
                <a:cs typeface="Calibri" pitchFamily="34" charset="0"/>
              </a:rPr>
              <a:t> se calculează ca medie aritmetică simplă (în cazul seriilor simple) </a:t>
            </a:r>
            <a:r>
              <a:rPr lang="vi-VN" sz="1600" dirty="0" smtClean="0">
                <a:latin typeface="Calibri" pitchFamily="34" charset="0"/>
                <a:cs typeface="Calibri" pitchFamily="34" charset="0"/>
              </a:rPr>
              <a:t>sau</a:t>
            </a:r>
            <a:r>
              <a:rPr lang="en-US" sz="1600" dirty="0" smtClean="0">
                <a:latin typeface="Calibri" pitchFamily="34" charset="0"/>
                <a:cs typeface="Calibri" pitchFamily="34" charset="0"/>
              </a:rPr>
              <a:t> </a:t>
            </a:r>
            <a:r>
              <a:rPr lang="vi-VN" sz="1600" dirty="0" smtClean="0">
                <a:latin typeface="Calibri" pitchFamily="34" charset="0"/>
                <a:cs typeface="Calibri" pitchFamily="34" charset="0"/>
              </a:rPr>
              <a:t>ponderată </a:t>
            </a:r>
            <a:r>
              <a:rPr lang="vi-VN" sz="1600" dirty="0">
                <a:latin typeface="Calibri" pitchFamily="34" charset="0"/>
                <a:cs typeface="Calibri" pitchFamily="34" charset="0"/>
              </a:rPr>
              <a:t>(în cazul </a:t>
            </a:r>
            <a:endParaRPr lang="en-US" sz="1600" dirty="0" smtClean="0">
              <a:latin typeface="Calibri" pitchFamily="34" charset="0"/>
              <a:cs typeface="Calibri" pitchFamily="34" charset="0"/>
            </a:endParaRPr>
          </a:p>
          <a:p>
            <a:pPr algn="just">
              <a:buNone/>
            </a:pPr>
            <a:r>
              <a:rPr lang="vi-VN" sz="1600" dirty="0" smtClean="0">
                <a:latin typeface="Calibri" pitchFamily="34" charset="0"/>
                <a:cs typeface="Calibri" pitchFamily="34" charset="0"/>
              </a:rPr>
              <a:t>seriilor </a:t>
            </a:r>
            <a:r>
              <a:rPr lang="vi-VN" sz="1600" dirty="0">
                <a:latin typeface="Calibri" pitchFamily="34" charset="0"/>
                <a:cs typeface="Calibri" pitchFamily="34" charset="0"/>
              </a:rPr>
              <a:t>de distribuţie de frecvenţă) a pătratelor abaterilor </a:t>
            </a:r>
            <a:r>
              <a:rPr lang="vi-VN" sz="1600" dirty="0" smtClean="0">
                <a:latin typeface="Calibri" pitchFamily="34" charset="0"/>
                <a:cs typeface="Calibri" pitchFamily="34" charset="0"/>
              </a:rPr>
              <a:t>termenilor seriei</a:t>
            </a:r>
            <a:r>
              <a:rPr lang="en-US" sz="1600" dirty="0" smtClean="0">
                <a:latin typeface="Calibri" pitchFamily="34" charset="0"/>
                <a:cs typeface="Calibri" pitchFamily="34" charset="0"/>
              </a:rPr>
              <a:t> </a:t>
            </a:r>
            <a:r>
              <a:rPr lang="vi-VN" sz="1600" dirty="0" smtClean="0">
                <a:latin typeface="Calibri" pitchFamily="34" charset="0"/>
                <a:cs typeface="Calibri" pitchFamily="34" charset="0"/>
              </a:rPr>
              <a:t>de </a:t>
            </a:r>
            <a:r>
              <a:rPr lang="vi-VN" sz="1600" dirty="0">
                <a:latin typeface="Calibri" pitchFamily="34" charset="0"/>
                <a:cs typeface="Calibri" pitchFamily="34" charset="0"/>
              </a:rPr>
              <a:t>la tendinţa centrală </a:t>
            </a:r>
            <a:endParaRPr lang="en-US" sz="1600" dirty="0" smtClean="0">
              <a:latin typeface="Calibri" pitchFamily="34" charset="0"/>
              <a:cs typeface="Calibri" pitchFamily="34" charset="0"/>
            </a:endParaRPr>
          </a:p>
          <a:p>
            <a:pPr algn="just">
              <a:buNone/>
            </a:pPr>
            <a:r>
              <a:rPr lang="vi-VN" sz="1600" dirty="0" smtClean="0">
                <a:latin typeface="Calibri" pitchFamily="34" charset="0"/>
                <a:cs typeface="Calibri" pitchFamily="34" charset="0"/>
              </a:rPr>
              <a:t>(</a:t>
            </a:r>
            <a:r>
              <a:rPr lang="vi-VN" sz="1600" dirty="0">
                <a:latin typeface="Calibri" pitchFamily="34" charset="0"/>
                <a:cs typeface="Calibri" pitchFamily="34" charset="0"/>
              </a:rPr>
              <a:t>cel mai adesea media aritmetică</a:t>
            </a:r>
            <a:r>
              <a:rPr lang="vi-VN" sz="1600" dirty="0" smtClean="0">
                <a:latin typeface="Calibri" pitchFamily="34" charset="0"/>
                <a:cs typeface="Calibri" pitchFamily="34" charset="0"/>
              </a:rPr>
              <a:t>).</a:t>
            </a:r>
            <a:endParaRPr lang="en-US" sz="1600" dirty="0" smtClean="0">
              <a:latin typeface="Calibri" pitchFamily="34" charset="0"/>
              <a:cs typeface="Calibri" pitchFamily="34" charset="0"/>
            </a:endParaRPr>
          </a:p>
          <a:p>
            <a:pPr algn="just">
              <a:buNone/>
            </a:pPr>
            <a:endParaRPr lang="en-US" sz="1600" dirty="0">
              <a:latin typeface="Calibri" pitchFamily="34" charset="0"/>
              <a:cs typeface="Calibri" pitchFamily="34" charset="0"/>
            </a:endParaRPr>
          </a:p>
          <a:p>
            <a:pPr algn="just">
              <a:buNone/>
            </a:pPr>
            <a:endParaRPr lang="en-US" sz="1600" dirty="0" smtClean="0">
              <a:latin typeface="Calibri" pitchFamily="34" charset="0"/>
              <a:cs typeface="Calibri" pitchFamily="34" charset="0"/>
            </a:endParaRPr>
          </a:p>
          <a:p>
            <a:pPr algn="just">
              <a:buNone/>
            </a:pPr>
            <a:endParaRPr lang="en-US" sz="1600" dirty="0">
              <a:latin typeface="Calibri" pitchFamily="34" charset="0"/>
              <a:cs typeface="Calibri" pitchFamily="34" charset="0"/>
            </a:endParaRPr>
          </a:p>
          <a:p>
            <a:pPr algn="just">
              <a:buNone/>
            </a:pPr>
            <a:endParaRPr lang="en-US" sz="1600" dirty="0" smtClean="0">
              <a:latin typeface="Calibri" pitchFamily="34" charset="0"/>
              <a:cs typeface="Calibri" pitchFamily="34" charset="0"/>
            </a:endParaRPr>
          </a:p>
          <a:p>
            <a:pPr algn="just">
              <a:buNone/>
            </a:pPr>
            <a:endParaRPr lang="en-US" sz="1600" dirty="0">
              <a:latin typeface="Calibri" pitchFamily="34" charset="0"/>
              <a:cs typeface="Calibri" pitchFamily="34" charset="0"/>
            </a:endParaRPr>
          </a:p>
          <a:p>
            <a:pPr algn="just">
              <a:buNone/>
            </a:pPr>
            <a:endParaRPr lang="en-US" sz="1600" dirty="0" smtClean="0">
              <a:latin typeface="Calibri" pitchFamily="34" charset="0"/>
              <a:cs typeface="Calibri" pitchFamily="34" charset="0"/>
            </a:endParaRPr>
          </a:p>
          <a:p>
            <a:pPr algn="just">
              <a:buNone/>
            </a:pPr>
            <a:endParaRPr lang="en-US" sz="1600" dirty="0">
              <a:latin typeface="Calibri" pitchFamily="34" charset="0"/>
              <a:cs typeface="Calibri" pitchFamily="34" charset="0"/>
            </a:endParaRPr>
          </a:p>
          <a:p>
            <a:pPr algn="just">
              <a:buNone/>
            </a:pPr>
            <a:endParaRPr lang="en-US" sz="1600" dirty="0" smtClean="0">
              <a:latin typeface="Calibri" pitchFamily="34" charset="0"/>
              <a:cs typeface="Calibri" pitchFamily="34" charset="0"/>
            </a:endParaRPr>
          </a:p>
          <a:p>
            <a:pPr algn="just">
              <a:buNone/>
            </a:pPr>
            <a:endParaRPr lang="en-US" sz="1600" dirty="0">
              <a:latin typeface="Calibri" pitchFamily="34" charset="0"/>
              <a:cs typeface="Calibri" pitchFamily="34" charset="0"/>
            </a:endParaRPr>
          </a:p>
          <a:p>
            <a:pPr algn="just">
              <a:buNone/>
            </a:pPr>
            <a:endParaRPr lang="en-US" sz="1600" dirty="0" smtClean="0">
              <a:latin typeface="Calibri" pitchFamily="34" charset="0"/>
              <a:cs typeface="Calibri" pitchFamily="34" charset="0"/>
            </a:endParaRPr>
          </a:p>
          <a:p>
            <a:pPr algn="just">
              <a:buNone/>
            </a:pPr>
            <a:endParaRPr lang="en-US" sz="1600" dirty="0">
              <a:latin typeface="Calibri" pitchFamily="34" charset="0"/>
              <a:cs typeface="Calibri" pitchFamily="34" charset="0"/>
            </a:endParaRPr>
          </a:p>
          <a:p>
            <a:pPr algn="just">
              <a:buNone/>
            </a:pPr>
            <a:endParaRPr lang="en-US" sz="1600" dirty="0" smtClean="0">
              <a:latin typeface="Calibri" pitchFamily="34" charset="0"/>
              <a:cs typeface="Calibri" pitchFamily="34" charset="0"/>
            </a:endParaRPr>
          </a:p>
          <a:p>
            <a:pPr algn="just">
              <a:buNone/>
            </a:pPr>
            <a:r>
              <a:rPr lang="vi-VN" sz="1600" dirty="0" smtClean="0">
                <a:latin typeface="Calibri" pitchFamily="34" charset="0"/>
                <a:cs typeface="Calibri" pitchFamily="34" charset="0"/>
              </a:rPr>
              <a:t>Dacă </a:t>
            </a:r>
            <a:r>
              <a:rPr lang="vi-VN" sz="1600" dirty="0">
                <a:latin typeface="Calibri" pitchFamily="34" charset="0"/>
                <a:cs typeface="Calibri" pitchFamily="34" charset="0"/>
              </a:rPr>
              <a:t>datele provin din eşantioane de volum redus şi le folosim pentru extinderea </a:t>
            </a:r>
            <a:r>
              <a:rPr lang="vi-VN" sz="1600" dirty="0" smtClean="0">
                <a:latin typeface="Calibri" pitchFamily="34" charset="0"/>
                <a:cs typeface="Calibri" pitchFamily="34" charset="0"/>
              </a:rPr>
              <a:t>rezultatelor</a:t>
            </a:r>
            <a:r>
              <a:rPr lang="en-US" sz="1600" dirty="0" smtClean="0">
                <a:latin typeface="Calibri" pitchFamily="34" charset="0"/>
                <a:cs typeface="Calibri" pitchFamily="34" charset="0"/>
              </a:rPr>
              <a:t> </a:t>
            </a:r>
            <a:r>
              <a:rPr lang="vi-VN" sz="1600" dirty="0" smtClean="0">
                <a:latin typeface="Calibri" pitchFamily="34" charset="0"/>
                <a:cs typeface="Calibri" pitchFamily="34" charset="0"/>
              </a:rPr>
              <a:t>la </a:t>
            </a:r>
            <a:r>
              <a:rPr lang="vi-VN" sz="1600" dirty="0">
                <a:latin typeface="Calibri" pitchFamily="34" charset="0"/>
                <a:cs typeface="Calibri" pitchFamily="34" charset="0"/>
              </a:rPr>
              <a:t>nivelul colectivităţii generale (le folosim pentru o inferenţă statistică), atunci în </a:t>
            </a:r>
            <a:r>
              <a:rPr lang="vi-VN" sz="1600" dirty="0" smtClean="0">
                <a:latin typeface="Calibri" pitchFamily="34" charset="0"/>
                <a:cs typeface="Calibri" pitchFamily="34" charset="0"/>
              </a:rPr>
              <a:t>calculul</a:t>
            </a:r>
            <a:r>
              <a:rPr lang="en-US" sz="1600" dirty="0" smtClean="0">
                <a:latin typeface="Calibri" pitchFamily="34" charset="0"/>
                <a:cs typeface="Calibri" pitchFamily="34" charset="0"/>
              </a:rPr>
              <a:t> </a:t>
            </a:r>
            <a:r>
              <a:rPr lang="vi-VN" sz="1600" dirty="0" smtClean="0">
                <a:latin typeface="Calibri" pitchFamily="34" charset="0"/>
                <a:cs typeface="Calibri" pitchFamily="34" charset="0"/>
              </a:rPr>
              <a:t>dispersiei </a:t>
            </a:r>
            <a:r>
              <a:rPr lang="vi-VN" sz="1600" dirty="0">
                <a:latin typeface="Calibri" pitchFamily="34" charset="0"/>
                <a:cs typeface="Calibri" pitchFamily="34" charset="0"/>
              </a:rPr>
              <a:t>la numitor se va folosi (n-1) şi nu “n” fiind astfel dispersia eşantionului </a:t>
            </a:r>
            <a:r>
              <a:rPr lang="vi-VN" sz="1600" dirty="0" smtClean="0">
                <a:latin typeface="Calibri" pitchFamily="34" charset="0"/>
                <a:cs typeface="Calibri" pitchFamily="34" charset="0"/>
              </a:rPr>
              <a:t>un</a:t>
            </a:r>
            <a:r>
              <a:rPr lang="en-US" sz="1600" dirty="0" smtClean="0">
                <a:latin typeface="Calibri" pitchFamily="34" charset="0"/>
                <a:cs typeface="Calibri" pitchFamily="34" charset="0"/>
              </a:rPr>
              <a:t> </a:t>
            </a:r>
            <a:r>
              <a:rPr lang="vi-VN" sz="1600" dirty="0" smtClean="0">
                <a:latin typeface="Calibri" pitchFamily="34" charset="0"/>
                <a:cs typeface="Calibri" pitchFamily="34" charset="0"/>
              </a:rPr>
              <a:t>estimator </a:t>
            </a:r>
            <a:r>
              <a:rPr lang="vi-VN" sz="1600" dirty="0">
                <a:latin typeface="Calibri" pitchFamily="34" charset="0"/>
                <a:cs typeface="Calibri" pitchFamily="34" charset="0"/>
              </a:rPr>
              <a:t>mai bun al dispersiei în colectivitatea generală:</a:t>
            </a:r>
            <a:endParaRPr lang="en-US" sz="16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5939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419872" y="1196752"/>
            <a:ext cx="2962275" cy="3552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939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308778" y="5805264"/>
            <a:ext cx="1362075" cy="962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17216904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vi-VN" sz="1800" dirty="0">
                <a:latin typeface="Calibri" pitchFamily="34" charset="0"/>
                <a:cs typeface="Calibri" pitchFamily="34" charset="0"/>
              </a:rPr>
              <a:t>Dispersia prezintă dezavantajul că este un indicator abstract care nu are o </a:t>
            </a:r>
            <a:r>
              <a:rPr lang="vi-VN" sz="1800" dirty="0" smtClean="0">
                <a:latin typeface="Calibri" pitchFamily="34" charset="0"/>
                <a:cs typeface="Calibri" pitchFamily="34" charset="0"/>
              </a:rPr>
              <a:t>unitate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concretă </a:t>
            </a:r>
            <a:r>
              <a:rPr lang="vi-VN" sz="1800" dirty="0">
                <a:latin typeface="Calibri" pitchFamily="34" charset="0"/>
                <a:cs typeface="Calibri" pitchFamily="34" charset="0"/>
              </a:rPr>
              <a:t>de măsură. Ea arată modul în care gravitează termenii seriei în jurul </a:t>
            </a:r>
            <a:r>
              <a:rPr lang="vi-VN" sz="1800" dirty="0" smtClean="0">
                <a:latin typeface="Calibri" pitchFamily="34" charset="0"/>
                <a:cs typeface="Calibri" pitchFamily="34" charset="0"/>
              </a:rPr>
              <a:t>tendinţei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centrale </a:t>
            </a:r>
            <a:r>
              <a:rPr lang="vi-VN" sz="1800" dirty="0">
                <a:latin typeface="Calibri" pitchFamily="34" charset="0"/>
                <a:cs typeface="Calibri" pitchFamily="34" charset="0"/>
              </a:rPr>
              <a:t>(de obicei media).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Dacă </a:t>
            </a:r>
            <a:r>
              <a:rPr lang="vi-VN" sz="1800" dirty="0">
                <a:latin typeface="Calibri" pitchFamily="34" charset="0"/>
                <a:cs typeface="Calibri" pitchFamily="34" charset="0"/>
              </a:rPr>
              <a:t>dispersia unei serii este egală cu 0, atunci acea serie </a:t>
            </a:r>
            <a:r>
              <a:rPr lang="vi-VN" sz="1800" dirty="0" smtClean="0">
                <a:latin typeface="Calibri" pitchFamily="34" charset="0"/>
                <a:cs typeface="Calibri" pitchFamily="34" charset="0"/>
              </a:rPr>
              <a:t>nu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prezintă </a:t>
            </a:r>
            <a:r>
              <a:rPr lang="vi-VN" sz="1800" dirty="0">
                <a:latin typeface="Calibri" pitchFamily="34" charset="0"/>
                <a:cs typeface="Calibri" pitchFamily="34" charset="0"/>
              </a:rPr>
              <a:t>variaţie, toţi termenii ei fiind egali.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Cu </a:t>
            </a:r>
            <a:r>
              <a:rPr lang="vi-VN" sz="1800" dirty="0">
                <a:latin typeface="Calibri" pitchFamily="34" charset="0"/>
                <a:cs typeface="Calibri" pitchFamily="34" charset="0"/>
              </a:rPr>
              <a:t>cât valoarea dispersiei creşte faţă de zero, </a:t>
            </a:r>
            <a:r>
              <a:rPr lang="vi-VN" sz="1800" dirty="0" smtClean="0">
                <a:latin typeface="Calibri" pitchFamily="34" charset="0"/>
                <a:cs typeface="Calibri" pitchFamily="34" charset="0"/>
              </a:rPr>
              <a:t>cu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atât </a:t>
            </a:r>
            <a:r>
              <a:rPr lang="vi-VN" sz="1800" dirty="0">
                <a:latin typeface="Calibri" pitchFamily="34" charset="0"/>
                <a:cs typeface="Calibri" pitchFamily="34" charset="0"/>
              </a:rPr>
              <a:t>împrăştierea termenilor seriei creşte şi ea</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Este un indicator deosebit de util în studiile statistice, fiind utilizată în </a:t>
            </a:r>
            <a:r>
              <a:rPr lang="vi-VN" sz="1800" dirty="0" smtClean="0">
                <a:latin typeface="Calibri" pitchFamily="34" charset="0"/>
                <a:cs typeface="Calibri" pitchFamily="34" charset="0"/>
              </a:rPr>
              <a:t>calculul</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asimetriei</a:t>
            </a:r>
            <a:r>
              <a:rPr lang="vi-VN" sz="1800" dirty="0">
                <a:latin typeface="Calibri" pitchFamily="34" charset="0"/>
                <a:cs typeface="Calibri" pitchFamily="34" charset="0"/>
              </a:rPr>
              <a:t>, excesului, boltirii unei serii, precum şi în calculul altor indicatori statistici.</a:t>
            </a:r>
          </a:p>
        </p:txBody>
      </p:sp>
    </p:spTree>
    <p:extLst>
      <p:ext uri="{BB962C8B-B14F-4D97-AF65-F5344CB8AC3E}">
        <p14:creationId xmlns="" xmlns:p14="http://schemas.microsoft.com/office/powerpoint/2010/main" val="25401378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27584" y="116632"/>
            <a:ext cx="6768752" cy="66967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1151930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ro-RO" dirty="0" smtClean="0">
                <a:solidFill>
                  <a:schemeClr val="tx1"/>
                </a:solidFill>
                <a:latin typeface="Calibri" pitchFamily="34" charset="0"/>
                <a:cs typeface="Calibri" pitchFamily="34" charset="0"/>
              </a:rPr>
              <a:t>Trebuie să fim atenți atunci când generalizăm de la un eșantion la o populație. Caracteristicile descriptive ale eșantionului pot să nu reflecte cu exactitate caracteristicile populației studiate.</a:t>
            </a:r>
          </a:p>
          <a:p>
            <a:pPr algn="just">
              <a:buNone/>
            </a:pPr>
            <a:endParaRPr lang="ro-RO" sz="1800"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Două întrebări importante în inferența statistică: </a:t>
            </a:r>
          </a:p>
          <a:p>
            <a:pPr algn="just"/>
            <a:r>
              <a:rPr lang="ro-RO" dirty="0" smtClean="0">
                <a:solidFill>
                  <a:schemeClr val="tx1"/>
                </a:solidFill>
                <a:latin typeface="Calibri" pitchFamily="34" charset="0"/>
                <a:cs typeface="Calibri" pitchFamily="34" charset="0"/>
              </a:rPr>
              <a:t>Este eșantionul suficient de mare? </a:t>
            </a:r>
          </a:p>
          <a:p>
            <a:pPr algn="just"/>
            <a:r>
              <a:rPr lang="ro-RO" dirty="0" smtClean="0">
                <a:solidFill>
                  <a:schemeClr val="tx1"/>
                </a:solidFill>
                <a:latin typeface="Calibri" pitchFamily="34" charset="0"/>
                <a:cs typeface="Calibri" pitchFamily="34" charset="0"/>
              </a:rPr>
              <a:t>Este eșantionul reprezentativ pentru populația de  interes?</a:t>
            </a:r>
          </a:p>
          <a:p>
            <a:pPr algn="just"/>
            <a:endParaRPr lang="ro-RO" sz="1800"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Dacă eșantionul este mic, nu putem avea încredere in inferența făcuta populației.</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 De exemplu, dacă măsurăm înălțimea a trei femei, înălțimea medie ar putea să nu fie o estimare bună pentru adevărata înălțime medie a tuturor femeilor. Poate s-a întâmplat să selectez trei femei înalte. Sau trei femei scunde.</a:t>
            </a:r>
          </a:p>
          <a:p>
            <a:pPr algn="just">
              <a:buNone/>
            </a:pPr>
            <a:r>
              <a:rPr lang="ro-RO" b="1" dirty="0" smtClean="0">
                <a:solidFill>
                  <a:schemeClr val="tx1"/>
                </a:solidFill>
                <a:latin typeface="Calibri" pitchFamily="34" charset="0"/>
                <a:cs typeface="Calibri" pitchFamily="34" charset="0"/>
              </a:rPr>
              <a:t>Eșantioanele mai mici înseamnă o incertitudine mai mare când facem o inferență la o populație.</a:t>
            </a:r>
            <a:endParaRPr lang="ro-RO" sz="1800" b="1" dirty="0">
              <a:solidFill>
                <a:schemeClr val="tx1"/>
              </a:solidFill>
              <a:latin typeface="Calibri" pitchFamily="34" charset="0"/>
              <a:cs typeface="Calibri"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en-US" sz="1800" b="1" dirty="0" err="1" smtClean="0">
                <a:latin typeface="Calibri" pitchFamily="34" charset="0"/>
                <a:cs typeface="Calibri" pitchFamily="34" charset="0"/>
              </a:rPr>
              <a:t>Concluzii</a:t>
            </a:r>
            <a:r>
              <a:rPr lang="en-US" sz="1800" b="1" dirty="0" smtClean="0">
                <a:latin typeface="Calibri" pitchFamily="34" charset="0"/>
                <a:cs typeface="Calibri" pitchFamily="34" charset="0"/>
              </a:rPr>
              <a:t>:</a:t>
            </a: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	Dacă toate observațiile unei variabile sunt egale, media aritmetica a acelei variabile este egală cu observația, iar dispersia variabilei este zero. Abaterea standard, în acest caz, este tot zero. </a:t>
            </a:r>
          </a:p>
          <a:p>
            <a:pPr algn="just">
              <a:buNone/>
            </a:pPr>
            <a:r>
              <a:rPr lang="vi-VN" sz="1800" dirty="0">
                <a:latin typeface="Calibri" pitchFamily="34" charset="0"/>
                <a:cs typeface="Calibri" pitchFamily="34" charset="0"/>
              </a:rPr>
              <a:t>•	Cu cât dispersia populației este mai mare, cu atât eroarea de eșantionare este mai mare. Eroarea de eşantionare reprezintă variațiile de șanse în selectarea unităților unui eșantion.</a:t>
            </a:r>
          </a:p>
          <a:p>
            <a:pPr algn="just">
              <a:buNone/>
            </a:pPr>
            <a:r>
              <a:rPr lang="vi-VN" sz="1800" dirty="0">
                <a:latin typeface="Calibri" pitchFamily="34" charset="0"/>
                <a:cs typeface="Calibri" pitchFamily="34" charset="0"/>
              </a:rPr>
              <a:t>•	Se observă că unitatea de măsură pentru dispersie este pătrată și este dificil de a asocia o interpretare intuitivă acestui aspect. Dispersia este utilă în a compara mărimea variabilității pentru două sau mai multe variabile, variabila cu dispersie mai mare fiind cea care are variabilitatea mai mare.</a:t>
            </a:r>
          </a:p>
          <a:p>
            <a:pPr algn="just">
              <a:buNone/>
            </a:pPr>
            <a:endParaRPr lang="vi-VN" sz="1800" dirty="0">
              <a:latin typeface="Calibri" pitchFamily="34" charset="0"/>
              <a:cs typeface="Calibri" pitchFamily="34" charset="0"/>
            </a:endParaRPr>
          </a:p>
        </p:txBody>
      </p:sp>
    </p:spTree>
    <p:extLst>
      <p:ext uri="{BB962C8B-B14F-4D97-AF65-F5344CB8AC3E}">
        <p14:creationId xmlns="" xmlns:p14="http://schemas.microsoft.com/office/powerpoint/2010/main" val="339026227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vi-VN" sz="1800" b="1" dirty="0">
                <a:latin typeface="Calibri" pitchFamily="34" charset="0"/>
                <a:cs typeface="Calibri" pitchFamily="34" charset="0"/>
              </a:rPr>
              <a:t>Abaterea medie pătratică </a:t>
            </a:r>
            <a:r>
              <a:rPr lang="vi-VN" sz="1800" dirty="0">
                <a:latin typeface="Calibri" pitchFamily="34" charset="0"/>
                <a:cs typeface="Calibri" pitchFamily="34" charset="0"/>
              </a:rPr>
              <a:t>(abatere standard, abatere tip sau ecart tip) se calculează</a:t>
            </a:r>
          </a:p>
          <a:p>
            <a:pPr algn="just">
              <a:buNone/>
            </a:pPr>
            <a:r>
              <a:rPr lang="vi-VN" sz="1800" dirty="0">
                <a:latin typeface="Calibri" pitchFamily="34" charset="0"/>
                <a:cs typeface="Calibri" pitchFamily="34" charset="0"/>
              </a:rPr>
              <a:t>ca o medie pătratică a abaterilor termenilor seriei de la media lor sau ca radical din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dispersie.</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Abaterea medie pătratică ne arată cu cât în medie se abat termenii unei serii de la</a:t>
            </a:r>
          </a:p>
          <a:p>
            <a:pPr algn="just">
              <a:buNone/>
            </a:pPr>
            <a:r>
              <a:rPr lang="vi-VN" sz="1800" dirty="0">
                <a:latin typeface="Calibri" pitchFamily="34" charset="0"/>
                <a:cs typeface="Calibri" pitchFamily="34" charset="0"/>
              </a:rPr>
              <a:t>tendinţa centrală (de obicei media</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6144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87624" y="2492896"/>
            <a:ext cx="3267075" cy="3676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34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366231" y="3356992"/>
            <a:ext cx="4760803" cy="11521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03423050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vi-VN" sz="1800" dirty="0">
                <a:latin typeface="Calibri" pitchFamily="34" charset="0"/>
                <a:cs typeface="Calibri" pitchFamily="34" charset="0"/>
              </a:rPr>
              <a:t>Se observă că </a:t>
            </a:r>
            <a:r>
              <a:rPr lang="vi-VN" sz="1800" b="1" dirty="0">
                <a:latin typeface="Calibri" pitchFamily="34" charset="0"/>
                <a:cs typeface="Calibri" pitchFamily="34" charset="0"/>
              </a:rPr>
              <a:t>abaterea medie pătratică</a:t>
            </a:r>
            <a:r>
              <a:rPr lang="vi-VN" sz="1800" b="1" dirty="0" smtClean="0">
                <a:latin typeface="Calibri" pitchFamily="34" charset="0"/>
                <a:cs typeface="Calibri" pitchFamily="34" charset="0"/>
              </a:rPr>
              <a:t> </a:t>
            </a:r>
            <a:r>
              <a:rPr lang="vi-VN" sz="1800" dirty="0">
                <a:latin typeface="Calibri" pitchFamily="34" charset="0"/>
                <a:cs typeface="Calibri" pitchFamily="34" charset="0"/>
              </a:rPr>
              <a:t>este măsurată tot în unitatea de măsură a variabilei pentru care este calculată, spre deosebire de dispersie. Din acest motiv este mai ușor de comparat cu media </a:t>
            </a:r>
            <a:r>
              <a:rPr lang="vi-VN" sz="1800" dirty="0" smtClean="0">
                <a:latin typeface="Calibri" pitchFamily="34" charset="0"/>
                <a:cs typeface="Calibri" pitchFamily="34" charset="0"/>
              </a:rPr>
              <a:t>aritmetică</a:t>
            </a:r>
            <a:r>
              <a:rPr lang="en-US" sz="1800" dirty="0" smtClean="0">
                <a:latin typeface="Calibri" pitchFamily="34" charset="0"/>
                <a:cs typeface="Calibri" pitchFamily="34" charset="0"/>
              </a:rPr>
              <a:t>.</a:t>
            </a:r>
          </a:p>
          <a:p>
            <a:pPr algn="just">
              <a:buNone/>
            </a:pPr>
            <a:endParaRPr lang="en-US" sz="1800" dirty="0">
              <a:latin typeface="Calibri" pitchFamily="34" charset="0"/>
              <a:cs typeface="Calibri" pitchFamily="34" charset="0"/>
            </a:endParaRPr>
          </a:p>
          <a:p>
            <a:pPr algn="just">
              <a:buNone/>
            </a:pPr>
            <a:r>
              <a:rPr lang="vi-VN" sz="1800" b="1" dirty="0">
                <a:latin typeface="Calibri" pitchFamily="34" charset="0"/>
                <a:cs typeface="Calibri" pitchFamily="34" charset="0"/>
              </a:rPr>
              <a:t>Abaterea medie pătratică</a:t>
            </a:r>
            <a:r>
              <a:rPr lang="vi-VN" sz="1800" b="1" dirty="0" smtClean="0">
                <a:latin typeface="Calibri" pitchFamily="34" charset="0"/>
                <a:cs typeface="Calibri" pitchFamily="34" charset="0"/>
              </a:rPr>
              <a:t> </a:t>
            </a:r>
            <a:r>
              <a:rPr lang="vi-VN" sz="1800" dirty="0">
                <a:latin typeface="Calibri" pitchFamily="34" charset="0"/>
                <a:cs typeface="Calibri" pitchFamily="34" charset="0"/>
              </a:rPr>
              <a:t>se corelează cu regula empirică asociată distribuției normale, care afirmă faptul că 68.26% din date se găsesc la cel mult o unitate de abatere standard față de medie, 95.44% dintre date se găsesc la cel mult 2 unități ale abaterii standard față de medie și aproximativ 99.74% dintre date se găsesc la cel mult 3 unități ale abaterii standard față de </a:t>
            </a:r>
            <a:r>
              <a:rPr lang="en-US" sz="1800" dirty="0" smtClean="0">
                <a:latin typeface="Calibri" pitchFamily="34" charset="0"/>
                <a:cs typeface="Calibri" pitchFamily="34" charset="0"/>
              </a:rPr>
              <a:t> </a:t>
            </a:r>
            <a:r>
              <a:rPr lang="vi-VN" sz="1800" dirty="0">
                <a:latin typeface="Calibri" pitchFamily="34" charset="0"/>
                <a:cs typeface="Calibri" pitchFamily="34" charset="0"/>
              </a:rPr>
              <a:t>medie. Abaterea standard este strâns legată de definirea intervalelor de încredere (confidence intervals).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Abaterea medie pătratică este un indicator deosebit de util la estimarea erorilor de</a:t>
            </a:r>
          </a:p>
          <a:p>
            <a:pPr algn="just">
              <a:buNone/>
            </a:pPr>
            <a:r>
              <a:rPr lang="vi-VN" sz="1800" dirty="0">
                <a:latin typeface="Calibri" pitchFamily="34" charset="0"/>
                <a:cs typeface="Calibri" pitchFamily="34" charset="0"/>
              </a:rPr>
              <a:t>selecţie, la calcule de corelaţie precum şi la orice comparaţie statistică în timp şi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spaţiu</a:t>
            </a: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spTree>
    <p:extLst>
      <p:ext uri="{BB962C8B-B14F-4D97-AF65-F5344CB8AC3E}">
        <p14:creationId xmlns="" xmlns:p14="http://schemas.microsoft.com/office/powerpoint/2010/main" val="346164505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vi-VN" sz="1800" b="1" dirty="0">
                <a:latin typeface="Calibri" pitchFamily="34" charset="0"/>
                <a:cs typeface="Calibri" pitchFamily="34" charset="0"/>
              </a:rPr>
              <a:t>Coeficientul de variaţie </a:t>
            </a:r>
            <a:r>
              <a:rPr lang="vi-VN" sz="1800" dirty="0">
                <a:latin typeface="Calibri" pitchFamily="34" charset="0"/>
                <a:cs typeface="Calibri" pitchFamily="34" charset="0"/>
              </a:rPr>
              <a:t>este cel mai utilizat şi mai semnificativ indicator pentru</a:t>
            </a:r>
          </a:p>
          <a:p>
            <a:pPr algn="just">
              <a:buNone/>
            </a:pPr>
            <a:r>
              <a:rPr lang="vi-VN" sz="1800" dirty="0">
                <a:latin typeface="Calibri" pitchFamily="34" charset="0"/>
                <a:cs typeface="Calibri" pitchFamily="34" charset="0"/>
              </a:rPr>
              <a:t>analiza variaţiei. Se calculează ca raport între abaterea medie pătratică sau liniară şi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medie.</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Coeficientul de variație poate lua valori între 0% și 100%; cu cât acesta este mai mic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a:t>
            </a:r>
            <a:r>
              <a:rPr lang="vi-VN" sz="1800" dirty="0">
                <a:latin typeface="Calibri" pitchFamily="34" charset="0"/>
                <a:cs typeface="Calibri" pitchFamily="34" charset="0"/>
              </a:rPr>
              <a:t>de regulă &lt; </a:t>
            </a:r>
            <a:r>
              <a:rPr lang="vi-VN" sz="1800" dirty="0" smtClean="0">
                <a:latin typeface="Calibri" pitchFamily="34" charset="0"/>
                <a:cs typeface="Calibri" pitchFamily="34" charset="0"/>
              </a:rPr>
              <a:t>3</a:t>
            </a:r>
            <a:r>
              <a:rPr lang="en-US" sz="1800" dirty="0" smtClean="0">
                <a:latin typeface="Calibri" pitchFamily="34" charset="0"/>
                <a:cs typeface="Calibri" pitchFamily="34" charset="0"/>
              </a:rPr>
              <a:t>5</a:t>
            </a:r>
            <a:r>
              <a:rPr lang="vi-VN" sz="1800" dirty="0" smtClean="0">
                <a:latin typeface="Calibri" pitchFamily="34" charset="0"/>
                <a:cs typeface="Calibri" pitchFamily="34" charset="0"/>
              </a:rPr>
              <a:t>%) </a:t>
            </a:r>
            <a:r>
              <a:rPr lang="vi-VN" sz="1800" dirty="0">
                <a:latin typeface="Calibri" pitchFamily="34" charset="0"/>
                <a:cs typeface="Calibri" pitchFamily="34" charset="0"/>
              </a:rPr>
              <a:t>cu atât populația este mai omogenă, făcând media aritmetică o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măsură </a:t>
            </a:r>
            <a:r>
              <a:rPr lang="vi-VN" sz="1800" dirty="0">
                <a:latin typeface="Calibri" pitchFamily="34" charset="0"/>
                <a:cs typeface="Calibri" pitchFamily="34" charset="0"/>
              </a:rPr>
              <a:t>mai reprezentativă.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Cu </a:t>
            </a:r>
            <a:r>
              <a:rPr lang="vi-VN" sz="1800" dirty="0">
                <a:latin typeface="Calibri" pitchFamily="34" charset="0"/>
                <a:cs typeface="Calibri" pitchFamily="34" charset="0"/>
              </a:rPr>
              <a:t>cât coeficientul de variație este mai mare (de regulă &gt; 70%), cu atât populația este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mai </a:t>
            </a:r>
            <a:r>
              <a:rPr lang="vi-VN" sz="1800" dirty="0">
                <a:latin typeface="Calibri" pitchFamily="34" charset="0"/>
                <a:cs typeface="Calibri" pitchFamily="34" charset="0"/>
              </a:rPr>
              <a:t>eterogenă.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Dacă </a:t>
            </a:r>
            <a:r>
              <a:rPr lang="vi-VN" sz="1800" dirty="0">
                <a:latin typeface="Calibri" pitchFamily="34" charset="0"/>
                <a:cs typeface="Calibri" pitchFamily="34" charset="0"/>
              </a:rPr>
              <a:t>coeficientul de variație este 0%, populația este perfect omogenă, toți termenii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sunt </a:t>
            </a:r>
            <a:r>
              <a:rPr lang="vi-VN" sz="1800" dirty="0">
                <a:latin typeface="Calibri" pitchFamily="34" charset="0"/>
                <a:cs typeface="Calibri" pitchFamily="34" charset="0"/>
              </a:rPr>
              <a:t>egali între ei și sunt egali cu media, variabilitatea fiind de asemenea zero.</a:t>
            </a: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6451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411760" y="1340768"/>
            <a:ext cx="1468963" cy="6480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90968585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lnSpcReduction="10000"/>
          </a:bodyPr>
          <a:lstStyle/>
          <a:p>
            <a:pPr algn="just">
              <a:buNone/>
            </a:pPr>
            <a:r>
              <a:rPr lang="vi-VN" sz="1800" dirty="0">
                <a:latin typeface="Calibri" pitchFamily="34" charset="0"/>
                <a:cs typeface="Calibri" pitchFamily="34" charset="0"/>
              </a:rPr>
              <a:t>În general, coeficientul de variație este util atunci când se dorește investigarea variabilității variabilelor cu medii și abateri standard diferite.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Forma </a:t>
            </a:r>
            <a:r>
              <a:rPr lang="vi-VN" sz="1800" dirty="0">
                <a:latin typeface="Calibri" pitchFamily="34" charset="0"/>
                <a:cs typeface="Calibri" pitchFamily="34" charset="0"/>
              </a:rPr>
              <a:t>distribuției este de asemenea importantă, datele putând fi înclinate spre stânga, spre dreapta sau simetrice.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Dacă </a:t>
            </a:r>
            <a:r>
              <a:rPr lang="vi-VN" sz="1800" dirty="0">
                <a:latin typeface="Calibri" pitchFamily="34" charset="0"/>
                <a:cs typeface="Calibri" pitchFamily="34" charset="0"/>
              </a:rPr>
              <a:t>distribuția datelor este perfect simetrică, media aritmetică este egală cu mediana. Dacă datele sunt înclinate spre stânga, media aritmetică este de obicei mai mică decât mediana, dacă datele sunt înclinate către dreapta media aritmetică este în general mai mare decât mediana.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Dacă </a:t>
            </a:r>
            <a:r>
              <a:rPr lang="vi-VN" sz="1800" dirty="0">
                <a:latin typeface="Calibri" pitchFamily="34" charset="0"/>
                <a:cs typeface="Calibri" pitchFamily="34" charset="0"/>
              </a:rPr>
              <a:t>există o înclinare puternică a datelor în orice direcție, mediana este mai relevantă decât media aritmetică.</a:t>
            </a: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a:latin typeface="Calibri" pitchFamily="34" charset="0"/>
                <a:cs typeface="Calibri" pitchFamily="34" charset="0"/>
              </a:rPr>
              <a:t>În afară de locație, variabilitate și forma datelor, o măsură de interes este locația relativă a unei valori observate în cadrul eșantionului de date. Această măsură de locație relativă oferă informații legate de cât de departe se află o anumită valoare față de media aritmetică. </a:t>
            </a:r>
          </a:p>
        </p:txBody>
      </p:sp>
    </p:spTree>
    <p:extLst>
      <p:ext uri="{BB962C8B-B14F-4D97-AF65-F5344CB8AC3E}">
        <p14:creationId xmlns="" xmlns:p14="http://schemas.microsoft.com/office/powerpoint/2010/main" val="396166062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it-IT" sz="1800" dirty="0">
                <a:latin typeface="Calibri" pitchFamily="34" charset="0"/>
                <a:cs typeface="Calibri" pitchFamily="34" charset="0"/>
              </a:rPr>
              <a:t>Scorul z (z-score) se calculează folosind formula</a:t>
            </a:r>
            <a:r>
              <a:rPr lang="it-IT" sz="1800" dirty="0" smtClean="0">
                <a:latin typeface="Calibri" pitchFamily="34" charset="0"/>
                <a:cs typeface="Calibri" pitchFamily="34" charset="0"/>
              </a:rPr>
              <a:t>:</a:t>
            </a:r>
          </a:p>
          <a:p>
            <a:pPr algn="just">
              <a:buNone/>
            </a:pPr>
            <a:endParaRPr lang="it-IT" sz="1800" dirty="0">
              <a:latin typeface="Calibri" pitchFamily="34" charset="0"/>
              <a:cs typeface="Calibri" pitchFamily="34" charset="0"/>
            </a:endParaRPr>
          </a:p>
          <a:p>
            <a:pPr algn="just">
              <a:buNone/>
            </a:pPr>
            <a:endParaRPr lang="it-IT" sz="1800"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r>
              <a:rPr lang="vi-VN" sz="1800" dirty="0">
                <a:latin typeface="Calibri" pitchFamily="34" charset="0"/>
                <a:cs typeface="Calibri" pitchFamily="34" charset="0"/>
              </a:rPr>
              <a:t>și se întâlnește și sub denumirea de variabilă redusă. Informația oferită de acesta este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numărul </a:t>
            </a:r>
            <a:r>
              <a:rPr lang="vi-VN" sz="1800" dirty="0">
                <a:latin typeface="Calibri" pitchFamily="34" charset="0"/>
                <a:cs typeface="Calibri" pitchFamily="34" charset="0"/>
              </a:rPr>
              <a:t>de abateri standard ale unei valori   față de media  .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Este </a:t>
            </a:r>
            <a:r>
              <a:rPr lang="vi-VN" sz="1800" dirty="0">
                <a:latin typeface="Calibri" pitchFamily="34" charset="0"/>
                <a:cs typeface="Calibri" pitchFamily="34" charset="0"/>
              </a:rPr>
              <a:t>de remarcat faptul </a:t>
            </a:r>
            <a:r>
              <a:rPr lang="vi-VN" sz="1800" dirty="0" smtClean="0">
                <a:latin typeface="Calibri" pitchFamily="34" charset="0"/>
                <a:cs typeface="Calibri" pitchFamily="34" charset="0"/>
              </a:rPr>
              <a:t>că </a:t>
            </a:r>
            <a:r>
              <a:rPr lang="vi-VN" sz="1800" dirty="0">
                <a:latin typeface="Calibri" pitchFamily="34" charset="0"/>
                <a:cs typeface="Calibri" pitchFamily="34" charset="0"/>
              </a:rPr>
              <a:t>despre două observații în două seturi diferite de date cu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același </a:t>
            </a:r>
            <a:r>
              <a:rPr lang="vi-VN" sz="1800" dirty="0">
                <a:latin typeface="Calibri" pitchFamily="34" charset="0"/>
                <a:cs typeface="Calibri" pitchFamily="34" charset="0"/>
              </a:rPr>
              <a:t>scor z, se poate spune că au aceeași locație relativă, în sensul că ambele sunt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la </a:t>
            </a:r>
            <a:r>
              <a:rPr lang="vi-VN" sz="1800" dirty="0">
                <a:latin typeface="Calibri" pitchFamily="34" charset="0"/>
                <a:cs typeface="Calibri" pitchFamily="34" charset="0"/>
              </a:rPr>
              <a:t>același număr de abateri standard față de medie.</a:t>
            </a:r>
            <a:endParaRPr lang="it-IT" sz="1800" dirty="0" smtClean="0">
              <a:latin typeface="Calibri" pitchFamily="34" charset="0"/>
              <a:cs typeface="Calibri" pitchFamily="34" charset="0"/>
            </a:endParaRPr>
          </a:p>
          <a:p>
            <a:pPr algn="just">
              <a:buNone/>
            </a:pPr>
            <a:endParaRPr lang="it-IT" sz="1800"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6553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59832" y="908720"/>
            <a:ext cx="936104" cy="6240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8749733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3568" y="332656"/>
            <a:ext cx="7696384" cy="5688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20801317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813" y="130175"/>
            <a:ext cx="9096375" cy="6600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45129652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6583" y="1052736"/>
            <a:ext cx="8829675" cy="3800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57776045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7163" y="134938"/>
            <a:ext cx="8829675" cy="6591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5109101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endParaRPr lang="en-US" b="1" dirty="0" smtClean="0">
              <a:solidFill>
                <a:schemeClr val="tx1"/>
              </a:solidFill>
              <a:latin typeface="Calibri" pitchFamily="34" charset="0"/>
              <a:cs typeface="Calibri" pitchFamily="34" charset="0"/>
            </a:endParaRPr>
          </a:p>
          <a:p>
            <a:pPr algn="just">
              <a:buNone/>
            </a:pPr>
            <a:endParaRPr lang="en-US" b="1" dirty="0" smtClean="0">
              <a:solidFill>
                <a:schemeClr val="tx1"/>
              </a:solidFill>
              <a:latin typeface="Calibri" pitchFamily="34" charset="0"/>
              <a:cs typeface="Calibri" pitchFamily="34" charset="0"/>
            </a:endParaRPr>
          </a:p>
          <a:p>
            <a:pPr algn="just">
              <a:buNone/>
            </a:pPr>
            <a:r>
              <a:rPr lang="ro-RO" b="1" dirty="0" smtClean="0">
                <a:solidFill>
                  <a:schemeClr val="tx1"/>
                </a:solidFill>
                <a:latin typeface="Calibri" pitchFamily="34" charset="0"/>
                <a:cs typeface="Calibri" pitchFamily="34" charset="0"/>
              </a:rPr>
              <a:t>VARIABILA </a:t>
            </a:r>
            <a:r>
              <a:rPr lang="ro-RO" dirty="0" smtClean="0">
                <a:solidFill>
                  <a:schemeClr val="tx1"/>
                </a:solidFill>
                <a:latin typeface="Calibri" pitchFamily="34" charset="0"/>
                <a:cs typeface="Calibri" pitchFamily="34" charset="0"/>
              </a:rPr>
              <a:t> - o caracteristică a unui individ, obiect, eveniment care pot avea diferite valori si va fi analizată folosind statistici. Pentru a prezenta date, trebuie să recunoaștem mai întâi tipurile de date.</a:t>
            </a:r>
          </a:p>
          <a:p>
            <a:pPr algn="just">
              <a:buNone/>
            </a:pPr>
            <a:endParaRPr lang="ro-RO" sz="1800" b="1" dirty="0" smtClean="0">
              <a:solidFill>
                <a:schemeClr val="tx1"/>
              </a:solidFill>
              <a:latin typeface="Calibri" pitchFamily="34" charset="0"/>
              <a:cs typeface="Calibri" pitchFamily="34" charset="0"/>
            </a:endParaRPr>
          </a:p>
          <a:p>
            <a:pPr algn="just">
              <a:buNone/>
            </a:pPr>
            <a:r>
              <a:rPr lang="ro-RO" b="1" dirty="0" smtClean="0">
                <a:solidFill>
                  <a:schemeClr val="tx1"/>
                </a:solidFill>
                <a:latin typeface="Calibri" pitchFamily="34" charset="0"/>
                <a:cs typeface="Calibri" pitchFamily="34" charset="0"/>
              </a:rPr>
              <a:t>Exemple: </a:t>
            </a:r>
            <a:r>
              <a:rPr lang="ro-RO" dirty="0" smtClean="0">
                <a:solidFill>
                  <a:schemeClr val="tx1"/>
                </a:solidFill>
                <a:latin typeface="Calibri" pitchFamily="34" charset="0"/>
                <a:cs typeface="Calibri" pitchFamily="34" charset="0"/>
              </a:rPr>
              <a:t>Vârsta, greutatea, înălţimea, nivelul studiilor sau nivelul venitului unei persoane, cifra de afaceri a unei întreprinderi.</a:t>
            </a: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14325" y="188640"/>
            <a:ext cx="8829675" cy="4772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0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5536" y="4960664"/>
            <a:ext cx="6010275" cy="295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12836307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7504" y="260648"/>
            <a:ext cx="8677275" cy="5572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34373291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8112" y="836712"/>
            <a:ext cx="8867775" cy="2762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41352862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15616" y="116632"/>
            <a:ext cx="6962775" cy="1762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656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31640" y="1878757"/>
            <a:ext cx="6310511" cy="44426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88843268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19011" y="116632"/>
            <a:ext cx="7000875" cy="3305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861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09510" y="3402092"/>
            <a:ext cx="6619875" cy="2867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20488026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04913" y="299594"/>
            <a:ext cx="6734175" cy="6219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1271385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90613" y="260648"/>
            <a:ext cx="6962775" cy="3295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065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36733" y="3556298"/>
            <a:ext cx="6696075" cy="1790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04565147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99592" y="836712"/>
            <a:ext cx="6848475" cy="2238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758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99591" y="3087784"/>
            <a:ext cx="6848475" cy="274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1271385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sz="1800" dirty="0">
                <a:hlinkClick r:id="rId2"/>
              </a:rPr>
              <a:t>http://www.ase.ro/upcpr/profesori/1825/UI5-Seii%20de%20distr.ind.tend.centr._</a:t>
            </a:r>
            <a:r>
              <a:rPr lang="en-GB" sz="1800" dirty="0" smtClean="0">
                <a:hlinkClick r:id="rId2"/>
              </a:rPr>
              <a:t>1.pdf</a:t>
            </a:r>
            <a:endParaRPr lang="en-GB" sz="1800" dirty="0" smtClean="0"/>
          </a:p>
          <a:p>
            <a:endParaRPr lang="en-GB" sz="1800" dirty="0" smtClean="0"/>
          </a:p>
          <a:p>
            <a:r>
              <a:rPr lang="en-GB" sz="1800" dirty="0">
                <a:hlinkClick r:id="rId3"/>
              </a:rPr>
              <a:t>http://</a:t>
            </a:r>
            <a:r>
              <a:rPr lang="en-GB" sz="1800" dirty="0" smtClean="0">
                <a:hlinkClick r:id="rId3"/>
              </a:rPr>
              <a:t>www.biblioteca-digitala.ase.ro/biblioteca/pagina2.asp?id=cap3</a:t>
            </a:r>
            <a:endParaRPr lang="en-GB" sz="1800" dirty="0" smtClean="0"/>
          </a:p>
          <a:p>
            <a:endParaRPr lang="en-GB" sz="1800" dirty="0"/>
          </a:p>
          <a:p>
            <a:r>
              <a:rPr lang="en-GB" sz="1800" dirty="0">
                <a:hlinkClick r:id="rId4"/>
              </a:rPr>
              <a:t>https://</a:t>
            </a:r>
            <a:r>
              <a:rPr lang="en-GB" sz="1800" dirty="0" smtClean="0">
                <a:hlinkClick r:id="rId4"/>
              </a:rPr>
              <a:t>www.masterprof.ro/files/Eftimie/curs_statistica.pdf</a:t>
            </a:r>
            <a:endParaRPr lang="en-GB" sz="1800" dirty="0" smtClean="0"/>
          </a:p>
          <a:p>
            <a:endParaRPr lang="en-GB" sz="1800" dirty="0"/>
          </a:p>
          <a:p>
            <a:r>
              <a:rPr lang="vi-VN" sz="1800" dirty="0"/>
              <a:t>M. Păun</a:t>
            </a:r>
            <a:r>
              <a:rPr lang="vi-VN" sz="1800" b="1" dirty="0"/>
              <a:t>, </a:t>
            </a:r>
            <a:r>
              <a:rPr lang="vi-VN" sz="1800" dirty="0"/>
              <a:t>Noțiuni de statistica aplicata cu exemple in R</a:t>
            </a:r>
            <a:r>
              <a:rPr lang="vi-VN" sz="1800" b="1" dirty="0"/>
              <a:t>, </a:t>
            </a:r>
            <a:r>
              <a:rPr lang="vi-VN" sz="1800" dirty="0"/>
              <a:t>Editura Matrix, 2016,  ISBN: 978-606-25-0278-2.</a:t>
            </a:r>
            <a:endParaRPr lang="en-GB" sz="1800" dirty="0"/>
          </a:p>
        </p:txBody>
      </p:sp>
      <p:sp>
        <p:nvSpPr>
          <p:cNvPr id="2" name="Title 1"/>
          <p:cNvSpPr>
            <a:spLocks noGrp="1"/>
          </p:cNvSpPr>
          <p:nvPr>
            <p:ph type="title"/>
          </p:nvPr>
        </p:nvSpPr>
        <p:spPr/>
        <p:txBody>
          <a:bodyPr/>
          <a:lstStyle/>
          <a:p>
            <a:r>
              <a:rPr lang="en-GB" dirty="0" err="1" smtClean="0"/>
              <a:t>Referinte</a:t>
            </a:r>
            <a:endParaRPr lang="en-GB"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435280" cy="5697559"/>
          </a:xfrm>
        </p:spPr>
        <p:txBody>
          <a:bodyPr>
            <a:normAutofit fontScale="92500" lnSpcReduction="10000"/>
          </a:bodyPr>
          <a:lstStyle/>
          <a:p>
            <a:pPr algn="just">
              <a:buNone/>
            </a:pPr>
            <a:r>
              <a:rPr lang="vi-VN" sz="1800" b="1" dirty="0">
                <a:latin typeface="Calibri" pitchFamily="34" charset="0"/>
                <a:cs typeface="Calibri" pitchFamily="34" charset="0"/>
              </a:rPr>
              <a:t>Distribuţia unei variabile </a:t>
            </a:r>
            <a:r>
              <a:rPr lang="vi-VN" sz="1800" dirty="0">
                <a:latin typeface="Calibri" pitchFamily="34" charset="0"/>
                <a:cs typeface="Calibri" pitchFamily="34" charset="0"/>
              </a:rPr>
              <a:t>— toate valorile unei variabile pentru fiecare </a:t>
            </a:r>
            <a:r>
              <a:rPr lang="vi-VN" sz="1800" dirty="0" smtClean="0">
                <a:latin typeface="Calibri" pitchFamily="34" charset="0"/>
                <a:cs typeface="Calibri" pitchFamily="34" charset="0"/>
              </a:rPr>
              <a:t>caz</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element) studiat/cunoscut.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Tipuri </a:t>
            </a:r>
            <a:r>
              <a:rPr lang="vi-VN" sz="1800" dirty="0">
                <a:latin typeface="Calibri" pitchFamily="34" charset="0"/>
                <a:cs typeface="Calibri" pitchFamily="34" charset="0"/>
              </a:rPr>
              <a:t>de distribuţie: </a:t>
            </a:r>
            <a:endParaRPr lang="en-US" sz="1800" dirty="0" smtClean="0">
              <a:latin typeface="Calibri" pitchFamily="34" charset="0"/>
              <a:cs typeface="Calibri" pitchFamily="34" charset="0"/>
            </a:endParaRPr>
          </a:p>
          <a:p>
            <a:pPr marL="452628" indent="-342900" algn="just">
              <a:buFont typeface="+mj-lt"/>
              <a:buAutoNum type="arabicPeriod"/>
            </a:pPr>
            <a:r>
              <a:rPr lang="vi-VN" sz="1800" dirty="0" smtClean="0">
                <a:latin typeface="Calibri" pitchFamily="34" charset="0"/>
                <a:cs typeface="Calibri" pitchFamily="34" charset="0"/>
              </a:rPr>
              <a:t> </a:t>
            </a:r>
            <a:r>
              <a:rPr lang="vi-VN" sz="1800" dirty="0">
                <a:latin typeface="Calibri" pitchFamily="34" charset="0"/>
                <a:cs typeface="Calibri" pitchFamily="34" charset="0"/>
              </a:rPr>
              <a:t>valorile pentru un eşantion </a:t>
            </a:r>
            <a:r>
              <a:rPr lang="vi-VN" sz="1800" dirty="0" smtClean="0">
                <a:latin typeface="Calibri" pitchFamily="34" charset="0"/>
                <a:cs typeface="Calibri" pitchFamily="34" charset="0"/>
              </a:rPr>
              <a:t>sau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populaţie </a:t>
            </a:r>
            <a:r>
              <a:rPr lang="vi-VN" sz="1800" dirty="0">
                <a:latin typeface="Calibri" pitchFamily="34" charset="0"/>
                <a:cs typeface="Calibri" pitchFamily="34" charset="0"/>
              </a:rPr>
              <a:t>(distribuţie empirică), </a:t>
            </a:r>
            <a:endParaRPr lang="en-US" sz="1800" dirty="0" smtClean="0">
              <a:latin typeface="Calibri" pitchFamily="34" charset="0"/>
              <a:cs typeface="Calibri" pitchFamily="34" charset="0"/>
            </a:endParaRPr>
          </a:p>
          <a:p>
            <a:pPr marL="452628" indent="-342900" algn="just">
              <a:buFont typeface="+mj-lt"/>
              <a:buAutoNum type="arabicPeriod"/>
            </a:pPr>
            <a:r>
              <a:rPr lang="vi-VN" sz="1800" dirty="0" smtClean="0">
                <a:latin typeface="Calibri" pitchFamily="34" charset="0"/>
                <a:cs typeface="Calibri" pitchFamily="34" charset="0"/>
              </a:rPr>
              <a:t>distribuţia </a:t>
            </a:r>
            <a:r>
              <a:rPr lang="vi-VN" sz="1800" dirty="0">
                <a:latin typeface="Calibri" pitchFamily="34" charset="0"/>
                <a:cs typeface="Calibri" pitchFamily="34" charset="0"/>
              </a:rPr>
              <a:t>de sondaj a unei statistici (</a:t>
            </a:r>
            <a:r>
              <a:rPr lang="vi-VN" sz="1800" dirty="0" smtClean="0">
                <a:latin typeface="Calibri" pitchFamily="34" charset="0"/>
                <a:cs typeface="Calibri" pitchFamily="34" charset="0"/>
              </a:rPr>
              <a:t>distribuţie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teoretică</a:t>
            </a:r>
            <a:r>
              <a:rPr lang="vi-VN" sz="1800" dirty="0">
                <a:latin typeface="Calibri" pitchFamily="34" charset="0"/>
                <a:cs typeface="Calibri" pitchFamily="34" charset="0"/>
              </a:rPr>
              <a:t>), </a:t>
            </a:r>
            <a:endParaRPr lang="en-US" sz="1800" dirty="0" smtClean="0">
              <a:latin typeface="Calibri" pitchFamily="34" charset="0"/>
              <a:cs typeface="Calibri" pitchFamily="34" charset="0"/>
            </a:endParaRPr>
          </a:p>
          <a:p>
            <a:pPr marL="452628" indent="-342900" algn="just">
              <a:buFont typeface="+mj-lt"/>
              <a:buAutoNum type="arabicPeriod"/>
            </a:pPr>
            <a:r>
              <a:rPr lang="vi-VN" sz="1800" dirty="0" smtClean="0">
                <a:latin typeface="Calibri" pitchFamily="34" charset="0"/>
                <a:cs typeface="Calibri" pitchFamily="34" charset="0"/>
              </a:rPr>
              <a:t>distribuţia </a:t>
            </a:r>
            <a:r>
              <a:rPr lang="vi-VN" sz="1800" dirty="0">
                <a:latin typeface="Calibri" pitchFamily="34" charset="0"/>
                <a:cs typeface="Calibri" pitchFamily="34" charset="0"/>
              </a:rPr>
              <a:t>privită ca structură a datelor, ilustrată numeric sau grafic. </a:t>
            </a:r>
            <a:endParaRPr lang="en-US" sz="1800" dirty="0" smtClean="0">
              <a:latin typeface="Calibri" pitchFamily="34" charset="0"/>
              <a:cs typeface="Calibri" pitchFamily="34" charset="0"/>
            </a:endParaRPr>
          </a:p>
          <a:p>
            <a:pPr marL="452628" indent="-342900" algn="just">
              <a:buFont typeface="+mj-lt"/>
              <a:buAutoNum type="arabicPeriod"/>
            </a:pPr>
            <a:endParaRPr lang="en-US" sz="1800" dirty="0">
              <a:latin typeface="Calibri" pitchFamily="34" charset="0"/>
              <a:cs typeface="Calibri" pitchFamily="34" charset="0"/>
            </a:endParaRPr>
          </a:p>
          <a:p>
            <a:pPr marL="109728" indent="0" algn="just">
              <a:buNone/>
            </a:pPr>
            <a:r>
              <a:rPr lang="vi-VN" sz="1600" dirty="0">
                <a:latin typeface="Calibri" pitchFamily="34" charset="0"/>
                <a:cs typeface="Calibri" pitchFamily="34" charset="0"/>
              </a:rPr>
              <a:t>Descrierea </a:t>
            </a:r>
            <a:r>
              <a:rPr lang="vi-VN" sz="1600" dirty="0" smtClean="0">
                <a:latin typeface="Calibri" pitchFamily="34" charset="0"/>
                <a:cs typeface="Calibri" pitchFamily="34" charset="0"/>
              </a:rPr>
              <a:t>distribuţiilor</a:t>
            </a:r>
            <a:endParaRPr lang="en-US" sz="1600" dirty="0" smtClean="0">
              <a:latin typeface="Calibri" pitchFamily="34" charset="0"/>
              <a:cs typeface="Calibri" pitchFamily="34" charset="0"/>
            </a:endParaRPr>
          </a:p>
          <a:p>
            <a:pPr algn="just"/>
            <a:r>
              <a:rPr lang="vi-VN" sz="1600" b="1" dirty="0" smtClean="0">
                <a:latin typeface="Calibri" pitchFamily="34" charset="0"/>
                <a:cs typeface="Calibri" pitchFamily="34" charset="0"/>
              </a:rPr>
              <a:t>Tabelară</a:t>
            </a:r>
            <a:endParaRPr lang="vi-VN" sz="1600" b="1" dirty="0">
              <a:latin typeface="Calibri" pitchFamily="34" charset="0"/>
              <a:cs typeface="Calibri" pitchFamily="34" charset="0"/>
            </a:endParaRPr>
          </a:p>
          <a:p>
            <a:pPr lvl="1" algn="just"/>
            <a:r>
              <a:rPr lang="vi-VN" sz="1400" dirty="0" smtClean="0">
                <a:latin typeface="Calibri" pitchFamily="34" charset="0"/>
                <a:cs typeface="Calibri" pitchFamily="34" charset="0"/>
              </a:rPr>
              <a:t>listarea </a:t>
            </a:r>
            <a:r>
              <a:rPr lang="vi-VN" sz="1400" dirty="0">
                <a:latin typeface="Calibri" pitchFamily="34" charset="0"/>
                <a:cs typeface="Calibri" pitchFamily="34" charset="0"/>
              </a:rPr>
              <a:t>datelor fără nicio ordonare </a:t>
            </a:r>
            <a:r>
              <a:rPr lang="vi-VN" sz="1400" dirty="0" smtClean="0">
                <a:latin typeface="Calibri" pitchFamily="34" charset="0"/>
                <a:cs typeface="Calibri" pitchFamily="34" charset="0"/>
              </a:rPr>
              <a:t>prealabilă</a:t>
            </a:r>
            <a:endParaRPr lang="en-US" sz="1400" dirty="0" smtClean="0">
              <a:latin typeface="Calibri" pitchFamily="34" charset="0"/>
              <a:cs typeface="Calibri" pitchFamily="34" charset="0"/>
            </a:endParaRPr>
          </a:p>
          <a:p>
            <a:pPr lvl="1" algn="just"/>
            <a:r>
              <a:rPr lang="vi-VN" sz="1400" dirty="0">
                <a:latin typeface="Calibri" pitchFamily="34" charset="0"/>
                <a:cs typeface="Calibri" pitchFamily="34" charset="0"/>
              </a:rPr>
              <a:t>tablouri ordonate - cu cât numărul de observaţii este mai mare, cu </a:t>
            </a:r>
            <a:r>
              <a:rPr lang="vi-VN" sz="1400" dirty="0" smtClean="0">
                <a:latin typeface="Calibri" pitchFamily="34" charset="0"/>
                <a:cs typeface="Calibri" pitchFamily="34" charset="0"/>
              </a:rPr>
              <a:t>atât</a:t>
            </a:r>
            <a:r>
              <a:rPr lang="en-US" sz="1400" dirty="0" smtClean="0">
                <a:latin typeface="Calibri" pitchFamily="34" charset="0"/>
                <a:cs typeface="Calibri" pitchFamily="34" charset="0"/>
              </a:rPr>
              <a:t> </a:t>
            </a:r>
            <a:r>
              <a:rPr lang="vi-VN" sz="1400" dirty="0" smtClean="0">
                <a:latin typeface="Calibri" pitchFamily="34" charset="0"/>
                <a:cs typeface="Calibri" pitchFamily="34" charset="0"/>
              </a:rPr>
              <a:t>este </a:t>
            </a:r>
            <a:r>
              <a:rPr lang="vi-VN" sz="1400" dirty="0">
                <a:latin typeface="Calibri" pitchFamily="34" charset="0"/>
                <a:cs typeface="Calibri" pitchFamily="34" charset="0"/>
              </a:rPr>
              <a:t>mai greu de intuit structura. </a:t>
            </a:r>
            <a:endParaRPr lang="en-US" sz="1400" dirty="0" smtClean="0">
              <a:latin typeface="Calibri" pitchFamily="34" charset="0"/>
              <a:cs typeface="Calibri" pitchFamily="34" charset="0"/>
            </a:endParaRPr>
          </a:p>
          <a:p>
            <a:pPr lvl="1" algn="just"/>
            <a:r>
              <a:rPr lang="vi-VN" sz="1400" dirty="0">
                <a:latin typeface="Calibri" pitchFamily="34" charset="0"/>
                <a:cs typeface="Calibri" pitchFamily="34" charset="0"/>
              </a:rPr>
              <a:t>distribuţii de frecvenţe absolute - se pot utiliza pentru toate tipurile </a:t>
            </a:r>
            <a:r>
              <a:rPr lang="vi-VN" sz="1400" dirty="0" smtClean="0">
                <a:latin typeface="Calibri" pitchFamily="34" charset="0"/>
                <a:cs typeface="Calibri" pitchFamily="34" charset="0"/>
              </a:rPr>
              <a:t>de</a:t>
            </a:r>
            <a:r>
              <a:rPr lang="en-US" sz="1400" dirty="0" smtClean="0">
                <a:latin typeface="Calibri" pitchFamily="34" charset="0"/>
                <a:cs typeface="Calibri" pitchFamily="34" charset="0"/>
              </a:rPr>
              <a:t> </a:t>
            </a:r>
            <a:r>
              <a:rPr lang="vi-VN" sz="1400" dirty="0" smtClean="0">
                <a:latin typeface="Calibri" pitchFamily="34" charset="0"/>
                <a:cs typeface="Calibri" pitchFamily="34" charset="0"/>
              </a:rPr>
              <a:t>variabile</a:t>
            </a:r>
            <a:r>
              <a:rPr lang="vi-VN" sz="1400" dirty="0">
                <a:latin typeface="Calibri" pitchFamily="34" charset="0"/>
                <a:cs typeface="Calibri" pitchFamily="34" charset="0"/>
              </a:rPr>
              <a:t>, dar utilizarea cea mai frecventă este pentru datele </a:t>
            </a:r>
            <a:r>
              <a:rPr lang="vi-VN" sz="1400" dirty="0" smtClean="0">
                <a:latin typeface="Calibri" pitchFamily="34" charset="0"/>
                <a:cs typeface="Calibri" pitchFamily="34" charset="0"/>
              </a:rPr>
              <a:t>discrete</a:t>
            </a:r>
            <a:r>
              <a:rPr lang="en-US" sz="1400" dirty="0" smtClean="0">
                <a:latin typeface="Calibri" pitchFamily="34" charset="0"/>
                <a:cs typeface="Calibri" pitchFamily="34" charset="0"/>
              </a:rPr>
              <a:t>  </a:t>
            </a:r>
            <a:r>
              <a:rPr lang="vi-VN" sz="1400" dirty="0" smtClean="0">
                <a:latin typeface="Calibri" pitchFamily="34" charset="0"/>
                <a:cs typeface="Calibri" pitchFamily="34" charset="0"/>
              </a:rPr>
              <a:t>(</a:t>
            </a:r>
            <a:r>
              <a:rPr lang="vi-VN" sz="1400" dirty="0">
                <a:latin typeface="Calibri" pitchFamily="34" charset="0"/>
                <a:cs typeface="Calibri" pitchFamily="34" charset="0"/>
              </a:rPr>
              <a:t>nominale, ordinale). </a:t>
            </a:r>
            <a:endParaRPr lang="en-US" sz="1400" dirty="0" smtClean="0">
              <a:latin typeface="Calibri" pitchFamily="34" charset="0"/>
              <a:cs typeface="Calibri" pitchFamily="34" charset="0"/>
            </a:endParaRPr>
          </a:p>
          <a:p>
            <a:pPr lvl="1" algn="just"/>
            <a:r>
              <a:rPr lang="vi-VN" sz="1400" dirty="0">
                <a:latin typeface="Calibri" pitchFamily="34" charset="0"/>
                <a:cs typeface="Calibri" pitchFamily="34" charset="0"/>
              </a:rPr>
              <a:t> distribuţii de frecvenţe relative (procentuale) - evidenţiază valorile </a:t>
            </a:r>
            <a:r>
              <a:rPr lang="vi-VN" sz="1400" dirty="0" smtClean="0">
                <a:latin typeface="Calibri" pitchFamily="34" charset="0"/>
                <a:cs typeface="Calibri" pitchFamily="34" charset="0"/>
              </a:rPr>
              <a:t>mai</a:t>
            </a:r>
            <a:r>
              <a:rPr lang="en-US" sz="1400" dirty="0" smtClean="0">
                <a:latin typeface="Calibri" pitchFamily="34" charset="0"/>
                <a:cs typeface="Calibri" pitchFamily="34" charset="0"/>
              </a:rPr>
              <a:t> </a:t>
            </a:r>
            <a:r>
              <a:rPr lang="vi-VN" sz="1400" dirty="0" smtClean="0">
                <a:latin typeface="Calibri" pitchFamily="34" charset="0"/>
                <a:cs typeface="Calibri" pitchFamily="34" charset="0"/>
              </a:rPr>
              <a:t>frecvente</a:t>
            </a:r>
            <a:r>
              <a:rPr lang="vi-VN" sz="1400" dirty="0">
                <a:latin typeface="Calibri" pitchFamily="34" charset="0"/>
                <a:cs typeface="Calibri" pitchFamily="34" charset="0"/>
              </a:rPr>
              <a:t>, sunt utile pentru comparaţii. </a:t>
            </a:r>
            <a:endParaRPr lang="en-US" sz="1400" dirty="0" smtClean="0">
              <a:latin typeface="Calibri" pitchFamily="34" charset="0"/>
              <a:cs typeface="Calibri" pitchFamily="34" charset="0"/>
            </a:endParaRPr>
          </a:p>
          <a:p>
            <a:pPr lvl="1" algn="just"/>
            <a:endParaRPr lang="en-US" sz="1400" dirty="0">
              <a:latin typeface="Calibri" pitchFamily="34" charset="0"/>
              <a:cs typeface="Calibri" pitchFamily="34" charset="0"/>
            </a:endParaRPr>
          </a:p>
          <a:p>
            <a:pPr algn="just"/>
            <a:r>
              <a:rPr lang="vi-VN" sz="1800" dirty="0" smtClean="0">
                <a:latin typeface="Calibri" pitchFamily="34" charset="0"/>
                <a:cs typeface="Calibri" pitchFamily="34" charset="0"/>
              </a:rPr>
              <a:t>Grafică</a:t>
            </a:r>
            <a:endParaRPr lang="en-GB" sz="18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VARIABILE ALEATOARE</a:t>
            </a:r>
            <a:endParaRPr lang="en-GB" dirty="0"/>
          </a:p>
        </p:txBody>
      </p:sp>
      <p:sp>
        <p:nvSpPr>
          <p:cNvPr id="3" name="Content Placeholder 2"/>
          <p:cNvSpPr>
            <a:spLocks noGrp="1"/>
          </p:cNvSpPr>
          <p:nvPr>
            <p:ph idx="1"/>
          </p:nvPr>
        </p:nvSpPr>
        <p:spPr>
          <a:xfrm>
            <a:off x="508001" y="1484784"/>
            <a:ext cx="7160343" cy="4556579"/>
          </a:xfrm>
        </p:spPr>
        <p:txBody>
          <a:bodyPr>
            <a:normAutofit/>
          </a:bodyPr>
          <a:lstStyle/>
          <a:p>
            <a:pPr algn="just">
              <a:buNone/>
            </a:pPr>
            <a:r>
              <a:rPr lang="vi-VN" sz="1800" b="1" dirty="0" smtClean="0">
                <a:solidFill>
                  <a:schemeClr val="tx1"/>
                </a:solidFill>
                <a:latin typeface="Calibri" pitchFamily="34" charset="0"/>
                <a:cs typeface="Calibri" pitchFamily="34" charset="0"/>
              </a:rPr>
              <a:t>Variabilele aleatoare </a:t>
            </a:r>
            <a:r>
              <a:rPr lang="vi-VN" sz="1800" dirty="0" smtClean="0">
                <a:solidFill>
                  <a:schemeClr val="tx1"/>
                </a:solidFill>
                <a:latin typeface="Calibri" pitchFamily="34" charset="0"/>
                <a:cs typeface="Calibri" pitchFamily="34" charset="0"/>
              </a:rPr>
              <a:t>reprezintă o clasă distinctă de variabile întâlnită în cercetările statistice, prin intermediul cărora evenimentele pot fi descrise cu ajutorul unor valori numerice reale. </a:t>
            </a:r>
            <a:endParaRPr lang="en-GB"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În general, prin variabilă aleatoare se înţelege o funcţie reală de evenimente elementare care, în raport cu rezultatul unui eveniment, poate lua o valoare reală dintr-o mulţime bine definită. </a:t>
            </a:r>
            <a:endParaRPr lang="en-GB"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Din cauza factorilor întâmplători care influenţează evenimentul, valoarea variabilei aleatoare nu poate fi cunoscută înaintea realizării experimentului.</a:t>
            </a: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it-IT" sz="1800" dirty="0">
                <a:latin typeface="Calibri" pitchFamily="34" charset="0"/>
                <a:cs typeface="Calibri" pitchFamily="34" charset="0"/>
              </a:rPr>
              <a:t>Atunci când valorile unei serii sunt distribuite nesimetric în jurul mediei, acest fapt este imposibil de surprins cu ajutorul indicatorilor de dispersie. </a:t>
            </a:r>
          </a:p>
          <a:p>
            <a:pPr algn="just">
              <a:buNone/>
            </a:pPr>
            <a:r>
              <a:rPr lang="en-US" sz="1800" dirty="0" smtClean="0">
                <a:latin typeface="Calibri" pitchFamily="34" charset="0"/>
                <a:cs typeface="Calibri" pitchFamily="34" charset="0"/>
              </a:rPr>
              <a:t>I</a:t>
            </a:r>
            <a:r>
              <a:rPr lang="vi-VN" sz="1800" dirty="0" smtClean="0">
                <a:latin typeface="Calibri" pitchFamily="34" charset="0"/>
                <a:cs typeface="Calibri" pitchFamily="34" charset="0"/>
              </a:rPr>
              <a:t>n </a:t>
            </a:r>
            <a:r>
              <a:rPr lang="vi-VN" sz="1800" dirty="0">
                <a:latin typeface="Calibri" pitchFamily="34" charset="0"/>
                <a:cs typeface="Calibri" pitchFamily="34" charset="0"/>
              </a:rPr>
              <a:t>cazul </a:t>
            </a:r>
            <a:r>
              <a:rPr lang="vi-VN" sz="1800" dirty="0" smtClean="0">
                <a:latin typeface="Calibri" pitchFamily="34" charset="0"/>
                <a:cs typeface="Calibri" pitchFamily="34" charset="0"/>
              </a:rPr>
              <a:t>varia</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ilelor </a:t>
            </a:r>
            <a:r>
              <a:rPr lang="vi-VN" sz="1800" dirty="0">
                <a:latin typeface="Calibri" pitchFamily="34" charset="0"/>
                <a:cs typeface="Calibri" pitchFamily="34" charset="0"/>
              </a:rPr>
              <a:t>numerice, pe </a:t>
            </a:r>
            <a:r>
              <a:rPr lang="vi-VN" sz="1800" dirty="0" smtClean="0">
                <a:latin typeface="Calibri" pitchFamily="34" charset="0"/>
                <a:cs typeface="Calibri" pitchFamily="34" charset="0"/>
              </a:rPr>
              <a:t>l</a:t>
            </a:r>
            <a:r>
              <a:rPr lang="en-US" sz="1800" dirty="0" smtClean="0">
                <a:latin typeface="Calibri" pitchFamily="34" charset="0"/>
                <a:cs typeface="Calibri" pitchFamily="34" charset="0"/>
              </a:rPr>
              <a:t>a</a:t>
            </a:r>
            <a:r>
              <a:rPr lang="vi-VN" sz="1800" dirty="0" smtClean="0">
                <a:latin typeface="Calibri" pitchFamily="34" charset="0"/>
                <a:cs typeface="Calibri" pitchFamily="34" charset="0"/>
              </a:rPr>
              <a:t>ngă </a:t>
            </a:r>
            <a:r>
              <a:rPr lang="vi-VN" sz="1800" dirty="0">
                <a:latin typeface="Calibri" pitchFamily="34" charset="0"/>
                <a:cs typeface="Calibri" pitchFamily="34" charset="0"/>
              </a:rPr>
              <a:t>determinarea indicatorilor tendinţei centrale şi </a:t>
            </a:r>
            <a:r>
              <a:rPr lang="vi-VN" sz="1800" dirty="0" smtClean="0">
                <a:latin typeface="Calibri" pitchFamily="34" charset="0"/>
                <a:cs typeface="Calibri" pitchFamily="34" charset="0"/>
              </a:rPr>
              <a:t>varia</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ilităţii</a:t>
            </a:r>
            <a:r>
              <a:rPr lang="vi-VN" sz="1800" dirty="0">
                <a:latin typeface="Calibri" pitchFamily="34" charset="0"/>
                <a:cs typeface="Calibri" pitchFamily="34" charset="0"/>
              </a:rPr>
              <a:t>, ne punem </a:t>
            </a:r>
            <a:r>
              <a:rPr lang="vi-VN" sz="1800" dirty="0" smtClean="0">
                <a:latin typeface="Calibri" pitchFamily="34" charset="0"/>
                <a:cs typeface="Calibri" pitchFamily="34" charset="0"/>
              </a:rPr>
              <a:t>pro</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lema </a:t>
            </a:r>
            <a:r>
              <a:rPr lang="vi-VN" sz="1800" dirty="0">
                <a:latin typeface="Calibri" pitchFamily="34" charset="0"/>
                <a:cs typeface="Calibri" pitchFamily="34" charset="0"/>
              </a:rPr>
              <a:t>să studiem şi modul în care valorile individuale sunt deplasate şi concentrate comparativ cu tendinţa centrală, să analizăm, cu alte cuvinte</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b="1" dirty="0" smtClean="0">
                <a:latin typeface="Calibri" pitchFamily="34" charset="0"/>
                <a:cs typeface="Calibri" pitchFamily="34" charset="0"/>
              </a:rPr>
              <a:t>forma distribuţie</a:t>
            </a:r>
            <a:r>
              <a:rPr lang="en-US" sz="1800" b="1" dirty="0" err="1" smtClean="0">
                <a:latin typeface="Calibri" pitchFamily="34" charset="0"/>
                <a:cs typeface="Calibri" pitchFamily="34" charset="0"/>
              </a:rPr>
              <a:t>i</a:t>
            </a:r>
            <a:r>
              <a:rPr lang="en-US" sz="1800" b="1" dirty="0" smtClean="0">
                <a:latin typeface="Calibri" pitchFamily="34" charset="0"/>
                <a:cs typeface="Calibri" pitchFamily="34" charset="0"/>
              </a:rPr>
              <a:t>.</a:t>
            </a:r>
          </a:p>
          <a:p>
            <a:pPr algn="just">
              <a:buNone/>
            </a:pPr>
            <a:endParaRPr lang="en-US" sz="1800" b="1" dirty="0" smtClean="0">
              <a:latin typeface="Calibri" pitchFamily="34" charset="0"/>
              <a:cs typeface="Calibri" pitchFamily="34" charset="0"/>
            </a:endParaRPr>
          </a:p>
          <a:p>
            <a:pPr algn="just">
              <a:buNone/>
            </a:pPr>
            <a:r>
              <a:rPr lang="en-US" sz="1800" dirty="0">
                <a:latin typeface="Calibri" pitchFamily="34" charset="0"/>
                <a:cs typeface="Calibri" pitchFamily="34" charset="0"/>
              </a:rPr>
              <a:t>D</a:t>
            </a:r>
            <a:r>
              <a:rPr lang="vi-VN" sz="1800" dirty="0" smtClean="0">
                <a:latin typeface="Calibri" pitchFamily="34" charset="0"/>
                <a:cs typeface="Calibri" pitchFamily="34" charset="0"/>
              </a:rPr>
              <a:t>istri</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uţiile </a:t>
            </a:r>
            <a:r>
              <a:rPr lang="vi-VN" sz="1800" dirty="0">
                <a:latin typeface="Calibri" pitchFamily="34" charset="0"/>
                <a:cs typeface="Calibri" pitchFamily="34" charset="0"/>
              </a:rPr>
              <a:t>empirice se raportează, în general, la </a:t>
            </a:r>
            <a:r>
              <a:rPr lang="vi-VN" sz="1800" dirty="0" smtClean="0">
                <a:latin typeface="Calibri" pitchFamily="34" charset="0"/>
                <a:cs typeface="Calibri" pitchFamily="34" charset="0"/>
              </a:rPr>
              <a:t>distri</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uţia </a:t>
            </a:r>
            <a:r>
              <a:rPr lang="vi-VN" sz="1800" dirty="0">
                <a:latin typeface="Calibri" pitchFamily="34" charset="0"/>
                <a:cs typeface="Calibri" pitchFamily="34" charset="0"/>
              </a:rPr>
              <a:t>normală teoretică şi se încearcă analiza a două aspecte:</a:t>
            </a: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en-US" sz="1800" dirty="0" smtClean="0">
                <a:latin typeface="Calibri" pitchFamily="34" charset="0"/>
                <a:cs typeface="Calibri" pitchFamily="34" charset="0"/>
              </a:rPr>
              <a:t>M</a:t>
            </a:r>
            <a:r>
              <a:rPr lang="vi-VN" sz="1800" dirty="0" smtClean="0">
                <a:latin typeface="Calibri" pitchFamily="34" charset="0"/>
                <a:cs typeface="Calibri" pitchFamily="34" charset="0"/>
              </a:rPr>
              <a:t>ăsura </a:t>
            </a:r>
            <a:r>
              <a:rPr lang="vi-VN" sz="1800" dirty="0">
                <a:latin typeface="Calibri" pitchFamily="34" charset="0"/>
                <a:cs typeface="Calibri" pitchFamily="34" charset="0"/>
              </a:rPr>
              <a:t>în care </a:t>
            </a:r>
            <a:r>
              <a:rPr lang="vi-VN" sz="1800" dirty="0" smtClean="0">
                <a:latin typeface="Calibri" pitchFamily="34" charset="0"/>
                <a:cs typeface="Calibri" pitchFamily="34" charset="0"/>
              </a:rPr>
              <a:t>distri</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uţia </a:t>
            </a:r>
            <a:r>
              <a:rPr lang="vi-VN" sz="1800" dirty="0">
                <a:latin typeface="Calibri" pitchFamily="34" charset="0"/>
                <a:cs typeface="Calibri" pitchFamily="34" charset="0"/>
              </a:rPr>
              <a:t>se </a:t>
            </a:r>
            <a:r>
              <a:rPr lang="vi-VN" sz="1800" dirty="0" smtClean="0">
                <a:latin typeface="Calibri" pitchFamily="34" charset="0"/>
                <a:cs typeface="Calibri" pitchFamily="34" charset="0"/>
              </a:rPr>
              <a:t>a</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ate </a:t>
            </a:r>
            <a:r>
              <a:rPr lang="vi-VN" sz="1800" dirty="0">
                <a:latin typeface="Calibri" pitchFamily="34" charset="0"/>
                <a:cs typeface="Calibri" pitchFamily="34" charset="0"/>
              </a:rPr>
              <a:t>de la forma perfectă de simetrie a valorilor în </a:t>
            </a:r>
            <a:r>
              <a:rPr lang="en-US" sz="1800" dirty="0" smtClean="0">
                <a:latin typeface="Calibri" pitchFamily="34" charset="0"/>
                <a:cs typeface="Calibri" pitchFamily="34" charset="0"/>
              </a:rPr>
              <a:t>j</a:t>
            </a:r>
            <a:r>
              <a:rPr lang="vi-VN" sz="1800" dirty="0" smtClean="0">
                <a:latin typeface="Calibri" pitchFamily="34" charset="0"/>
                <a:cs typeface="Calibri" pitchFamily="34" charset="0"/>
              </a:rPr>
              <a:t>urul </a:t>
            </a:r>
            <a:r>
              <a:rPr lang="vi-VN" sz="1800" dirty="0">
                <a:latin typeface="Calibri" pitchFamily="34" charset="0"/>
                <a:cs typeface="Calibri" pitchFamily="34" charset="0"/>
              </a:rPr>
              <a:t>tendinţei centrale, </a:t>
            </a:r>
            <a:r>
              <a:rPr lang="vi-VN" sz="1800" dirty="0" smtClean="0">
                <a:latin typeface="Calibri" pitchFamily="34" charset="0"/>
                <a:cs typeface="Calibri" pitchFamily="34" charset="0"/>
              </a:rPr>
              <a:t>analiz</a:t>
            </a:r>
            <a:r>
              <a:rPr lang="en-US" sz="1800" dirty="0" smtClean="0">
                <a:latin typeface="Calibri" pitchFamily="34" charset="0"/>
                <a:cs typeface="Calibri" pitchFamily="34" charset="0"/>
              </a:rPr>
              <a:t>a</a:t>
            </a:r>
            <a:r>
              <a:rPr lang="vi-VN" sz="1800" dirty="0" smtClean="0">
                <a:latin typeface="Calibri" pitchFamily="34" charset="0"/>
                <a:cs typeface="Calibri" pitchFamily="34" charset="0"/>
              </a:rPr>
              <a:t>ndu-se </a:t>
            </a:r>
            <a:r>
              <a:rPr lang="vi-VN" sz="1800" dirty="0">
                <a:latin typeface="Calibri" pitchFamily="34" charset="0"/>
                <a:cs typeface="Calibri" pitchFamily="34" charset="0"/>
              </a:rPr>
              <a:t>în acest </a:t>
            </a:r>
            <a:r>
              <a:rPr lang="vi-VN" sz="1800" dirty="0" smtClean="0">
                <a:latin typeface="Calibri" pitchFamily="34" charset="0"/>
                <a:cs typeface="Calibri" pitchFamily="34" charset="0"/>
              </a:rPr>
              <a:t>caz</a:t>
            </a:r>
            <a:r>
              <a:rPr lang="en-US" sz="1800" dirty="0" smtClean="0">
                <a:latin typeface="Calibri" pitchFamily="34" charset="0"/>
                <a:cs typeface="Calibri" pitchFamily="34" charset="0"/>
              </a:rPr>
              <a:t> </a:t>
            </a:r>
            <a:r>
              <a:rPr lang="vi-VN" sz="1800" b="1" dirty="0" smtClean="0">
                <a:latin typeface="Calibri" pitchFamily="34" charset="0"/>
                <a:cs typeface="Calibri" pitchFamily="34" charset="0"/>
              </a:rPr>
              <a:t>oblicitatea</a:t>
            </a:r>
            <a:endParaRPr lang="vi-VN" sz="1800" b="1" dirty="0">
              <a:latin typeface="Calibri" pitchFamily="34" charset="0"/>
              <a:cs typeface="Calibri" pitchFamily="34" charset="0"/>
            </a:endParaRPr>
          </a:p>
          <a:p>
            <a:pPr algn="just">
              <a:buNone/>
            </a:pPr>
            <a:r>
              <a:rPr lang="en-US" sz="1800" dirty="0" smtClean="0">
                <a:latin typeface="Calibri" pitchFamily="34" charset="0"/>
                <a:cs typeface="Calibri" pitchFamily="34" charset="0"/>
              </a:rPr>
              <a:t>M</a:t>
            </a:r>
            <a:r>
              <a:rPr lang="vi-VN" sz="1800" dirty="0" smtClean="0">
                <a:latin typeface="Calibri" pitchFamily="34" charset="0"/>
                <a:cs typeface="Calibri" pitchFamily="34" charset="0"/>
              </a:rPr>
              <a:t>ăsura </a:t>
            </a:r>
            <a:r>
              <a:rPr lang="vi-VN" sz="1800" dirty="0">
                <a:latin typeface="Calibri" pitchFamily="34" charset="0"/>
                <a:cs typeface="Calibri" pitchFamily="34" charset="0"/>
              </a:rPr>
              <a:t>în care </a:t>
            </a:r>
            <a:r>
              <a:rPr lang="vi-VN" sz="1800" dirty="0" smtClean="0">
                <a:latin typeface="Calibri" pitchFamily="34" charset="0"/>
                <a:cs typeface="Calibri" pitchFamily="34" charset="0"/>
              </a:rPr>
              <a:t>distri</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uţia </a:t>
            </a:r>
            <a:r>
              <a:rPr lang="vi-VN" sz="1800" dirty="0">
                <a:latin typeface="Calibri" pitchFamily="34" charset="0"/>
                <a:cs typeface="Calibri" pitchFamily="34" charset="0"/>
              </a:rPr>
              <a:t>este mai plată sau mai </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oltită </a:t>
            </a:r>
            <a:r>
              <a:rPr lang="vi-VN" sz="1800" dirty="0">
                <a:latin typeface="Calibri" pitchFamily="34" charset="0"/>
                <a:cs typeface="Calibri" pitchFamily="34" charset="0"/>
              </a:rPr>
              <a:t>în raport cu </a:t>
            </a:r>
            <a:r>
              <a:rPr lang="vi-VN" sz="1800" dirty="0" smtClean="0">
                <a:latin typeface="Calibri" pitchFamily="34" charset="0"/>
                <a:cs typeface="Calibri" pitchFamily="34" charset="0"/>
              </a:rPr>
              <a:t>distri</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uţia </a:t>
            </a:r>
            <a:r>
              <a:rPr lang="vi-VN" sz="1800" dirty="0">
                <a:latin typeface="Calibri" pitchFamily="34" charset="0"/>
                <a:cs typeface="Calibri" pitchFamily="34" charset="0"/>
              </a:rPr>
              <a:t>normală teoretică, </a:t>
            </a:r>
            <a:r>
              <a:rPr lang="vi-VN" sz="1800" dirty="0" smtClean="0">
                <a:latin typeface="Calibri" pitchFamily="34" charset="0"/>
                <a:cs typeface="Calibri" pitchFamily="34" charset="0"/>
              </a:rPr>
              <a:t>analiz</a:t>
            </a:r>
            <a:r>
              <a:rPr lang="en-US" sz="1800" dirty="0" smtClean="0">
                <a:latin typeface="Calibri" pitchFamily="34" charset="0"/>
                <a:cs typeface="Calibri" pitchFamily="34" charset="0"/>
              </a:rPr>
              <a:t>a</a:t>
            </a:r>
            <a:r>
              <a:rPr lang="vi-VN" sz="1800" dirty="0" smtClean="0">
                <a:latin typeface="Calibri" pitchFamily="34" charset="0"/>
                <a:cs typeface="Calibri" pitchFamily="34" charset="0"/>
              </a:rPr>
              <a:t>ndu-se </a:t>
            </a:r>
            <a:r>
              <a:rPr lang="vi-VN" sz="1800" dirty="0">
                <a:latin typeface="Calibri" pitchFamily="34" charset="0"/>
                <a:cs typeface="Calibri" pitchFamily="34" charset="0"/>
              </a:rPr>
              <a:t>în acest </a:t>
            </a:r>
            <a:r>
              <a:rPr lang="vi-VN" sz="1800" dirty="0" smtClean="0">
                <a:latin typeface="Calibri" pitchFamily="34" charset="0"/>
                <a:cs typeface="Calibri" pitchFamily="34" charset="0"/>
              </a:rPr>
              <a:t>caz</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boltirea</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 sau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aplatizarea</a:t>
            </a:r>
            <a:endParaRPr lang="vi-VN" sz="1800" dirty="0">
              <a:latin typeface="Calibri" pitchFamily="34" charset="0"/>
              <a:cs typeface="Calibri" pitchFamily="34" charset="0"/>
            </a:endParaRPr>
          </a:p>
        </p:txBody>
      </p:sp>
    </p:spTree>
    <p:extLst>
      <p:ext uri="{BB962C8B-B14F-4D97-AF65-F5344CB8AC3E}">
        <p14:creationId xmlns="" xmlns:p14="http://schemas.microsoft.com/office/powerpoint/2010/main" val="148047527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lnSpcReduction="10000"/>
          </a:bodyPr>
          <a:lstStyle/>
          <a:p>
            <a:pPr algn="just">
              <a:buNone/>
            </a:pPr>
            <a:r>
              <a:rPr lang="it-IT" sz="1800" dirty="0" smtClean="0">
                <a:latin typeface="Calibri" pitchFamily="34" charset="0"/>
                <a:cs typeface="Calibri" pitchFamily="34" charset="0"/>
              </a:rPr>
              <a:t>Pentru o distribuţie simetrică , </a:t>
            </a:r>
            <a:r>
              <a:rPr lang="it-IT" sz="1800" dirty="0">
                <a:latin typeface="Calibri" pitchFamily="34" charset="0"/>
                <a:cs typeface="Calibri" pitchFamily="34" charset="0"/>
              </a:rPr>
              <a:t>media, mediana şi modul </a:t>
            </a:r>
            <a:r>
              <a:rPr lang="it-IT" sz="1800" dirty="0" smtClean="0">
                <a:latin typeface="Calibri" pitchFamily="34" charset="0"/>
                <a:cs typeface="Calibri" pitchFamily="34" charset="0"/>
              </a:rPr>
              <a:t>coincid.</a:t>
            </a:r>
          </a:p>
          <a:p>
            <a:pPr algn="just">
              <a:buNone/>
            </a:pPr>
            <a:endParaRPr lang="it-IT" sz="1800" dirty="0">
              <a:latin typeface="Calibri" pitchFamily="34" charset="0"/>
              <a:cs typeface="Calibri" pitchFamily="34" charset="0"/>
            </a:endParaRPr>
          </a:p>
          <a:p>
            <a:pPr algn="just">
              <a:buNone/>
            </a:pPr>
            <a:endParaRPr lang="it-IT" sz="1800"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endParaRPr lang="it-IT" sz="1800"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endParaRPr lang="it-IT" sz="1800"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endParaRPr lang="it-IT" sz="1800"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endParaRPr lang="it-IT" sz="1800"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r>
              <a:rPr lang="vi-VN" sz="1800" dirty="0">
                <a:latin typeface="Calibri" pitchFamily="34" charset="0"/>
                <a:cs typeface="Calibri" pitchFamily="34" charset="0"/>
              </a:rPr>
              <a:t>Asimetria unei serii de distri</a:t>
            </a:r>
            <a:r>
              <a:rPr lang="en-US" sz="1800" dirty="0">
                <a:latin typeface="Calibri" pitchFamily="34" charset="0"/>
                <a:cs typeface="Calibri" pitchFamily="34" charset="0"/>
              </a:rPr>
              <a:t>b</a:t>
            </a:r>
            <a:r>
              <a:rPr lang="vi-VN" sz="1800" dirty="0">
                <a:latin typeface="Calibri" pitchFamily="34" charset="0"/>
                <a:cs typeface="Calibri" pitchFamily="34" charset="0"/>
              </a:rPr>
              <a:t>uţie de frecvenţe se o</a:t>
            </a:r>
            <a:r>
              <a:rPr lang="en-US" sz="1800" dirty="0">
                <a:latin typeface="Calibri" pitchFamily="34" charset="0"/>
                <a:cs typeface="Calibri" pitchFamily="34" charset="0"/>
              </a:rPr>
              <a:t>b</a:t>
            </a:r>
            <a:r>
              <a:rPr lang="vi-VN" sz="1800" dirty="0">
                <a:latin typeface="Calibri" pitchFamily="34" charset="0"/>
                <a:cs typeface="Calibri" pitchFamily="34" charset="0"/>
              </a:rPr>
              <a:t>servă din reprezentarea grafică prin </a:t>
            </a:r>
            <a:r>
              <a:rPr lang="en-US" sz="1800" dirty="0">
                <a:latin typeface="Calibri" pitchFamily="34" charset="0"/>
                <a:cs typeface="Calibri" pitchFamily="34" charset="0"/>
              </a:rPr>
              <a:t>h</a:t>
            </a:r>
            <a:r>
              <a:rPr lang="vi-VN" sz="1800" dirty="0">
                <a:latin typeface="Calibri" pitchFamily="34" charset="0"/>
                <a:cs typeface="Calibri" pitchFamily="34" charset="0"/>
              </a:rPr>
              <a:t>istogramă sau poligonul frecvenţelor, prin modalitatea în care sunt situaţi, unul faţă de celălalt, indicatorii tendinţei centrale</a:t>
            </a:r>
            <a:r>
              <a:rPr lang="en-US" sz="1800" dirty="0">
                <a:latin typeface="Calibri" pitchFamily="34" charset="0"/>
                <a:cs typeface="Calibri" pitchFamily="34" charset="0"/>
              </a:rPr>
              <a:t>.</a:t>
            </a:r>
          </a:p>
          <a:p>
            <a:pPr algn="just">
              <a:buNone/>
            </a:pPr>
            <a:endParaRPr lang="en-GB" sz="1800" dirty="0">
              <a:latin typeface="Calibri" pitchFamily="34" charset="0"/>
              <a:cs typeface="Calibri" pitchFamily="34" charset="0"/>
            </a:endParaRPr>
          </a:p>
        </p:txBody>
      </p:sp>
      <p:pic>
        <p:nvPicPr>
          <p:cNvPr id="1027"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27583" y="1052736"/>
            <a:ext cx="2708923" cy="25202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067944" y="1052736"/>
            <a:ext cx="3960440" cy="25123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5770677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fontScale="92500" lnSpcReduction="10000"/>
          </a:bodyPr>
          <a:lstStyle/>
          <a:p>
            <a:pPr algn="just">
              <a:buNone/>
            </a:pPr>
            <a:r>
              <a:rPr lang="ro-RO" sz="1800" b="1" dirty="0" smtClean="0">
                <a:latin typeface="Calibri" pitchFamily="34" charset="0"/>
                <a:cs typeface="Calibri" pitchFamily="34" charset="0"/>
              </a:rPr>
              <a:t>Asimetria</a:t>
            </a:r>
            <a:r>
              <a:rPr lang="ro-RO" sz="1800" dirty="0" smtClean="0">
                <a:latin typeface="Calibri" pitchFamily="34" charset="0"/>
                <a:cs typeface="Calibri" pitchFamily="34" charset="0"/>
              </a:rPr>
              <a:t> reprezintă deplasarea pe orizontală a vîrfului curbei experimentale faţă de curba normală.</a:t>
            </a:r>
          </a:p>
          <a:p>
            <a:pPr algn="just">
              <a:buNone/>
            </a:pPr>
            <a:r>
              <a:rPr lang="ro-RO" sz="1800" b="1" dirty="0">
                <a:latin typeface="Calibri" pitchFamily="34" charset="0"/>
                <a:cs typeface="Calibri" pitchFamily="34" charset="0"/>
              </a:rPr>
              <a:t>Asimetria </a:t>
            </a:r>
            <a:r>
              <a:rPr lang="en-US" sz="1800" b="1" dirty="0" smtClean="0">
                <a:latin typeface="Calibri" pitchFamily="34" charset="0"/>
                <a:cs typeface="Calibri" pitchFamily="34" charset="0"/>
              </a:rPr>
              <a:t>(s</a:t>
            </a:r>
            <a:r>
              <a:rPr lang="ro-RO" sz="1800" b="1" dirty="0" smtClean="0">
                <a:latin typeface="Calibri" pitchFamily="34" charset="0"/>
                <a:cs typeface="Calibri" pitchFamily="34" charset="0"/>
              </a:rPr>
              <a:t>kewness</a:t>
            </a:r>
            <a:r>
              <a:rPr lang="en-US" sz="1800" b="1" dirty="0" smtClean="0">
                <a:latin typeface="Calibri" pitchFamily="34" charset="0"/>
                <a:cs typeface="Calibri" pitchFamily="34" charset="0"/>
              </a:rPr>
              <a:t>)</a:t>
            </a:r>
            <a:r>
              <a:rPr lang="ro-RO" sz="1800" dirty="0" smtClean="0">
                <a:latin typeface="Calibri" pitchFamily="34" charset="0"/>
                <a:cs typeface="Calibri" pitchFamily="34" charset="0"/>
              </a:rPr>
              <a:t> - indicator folosit în analiza distribuției unei serii de date pentru a indica deviația distribuției empirice în raport cu o distribuție simetrică in jurul mediei.</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b="1" dirty="0" smtClean="0">
                <a:latin typeface="Calibri" pitchFamily="34" charset="0"/>
                <a:cs typeface="Calibri" pitchFamily="34" charset="0"/>
              </a:rPr>
              <a:t>Skewness &gt; 0 </a:t>
            </a:r>
            <a:r>
              <a:rPr lang="ro-RO" sz="1800" dirty="0" smtClean="0">
                <a:latin typeface="Calibri" pitchFamily="34" charset="0"/>
                <a:cs typeface="Calibri" pitchFamily="34" charset="0"/>
              </a:rPr>
              <a:t>- distributia este inclinata spre stanga, avand mai multe valori extreme spre dreapta.</a:t>
            </a:r>
          </a:p>
          <a:p>
            <a:pPr algn="just">
              <a:buNone/>
            </a:pPr>
            <a:r>
              <a:rPr lang="ro-RO" sz="1800" b="1" dirty="0" smtClean="0">
                <a:latin typeface="Calibri" pitchFamily="34" charset="0"/>
                <a:cs typeface="Calibri" pitchFamily="34" charset="0"/>
              </a:rPr>
              <a:t>Skewness &lt; 0 </a:t>
            </a:r>
            <a:r>
              <a:rPr lang="ro-RO" sz="1800" dirty="0" smtClean="0">
                <a:latin typeface="Calibri" pitchFamily="34" charset="0"/>
                <a:cs typeface="Calibri" pitchFamily="34" charset="0"/>
              </a:rPr>
              <a:t>- distributia este inclinata spre dreapta, avand mai multe valori extreme spre stanga.</a:t>
            </a:r>
          </a:p>
          <a:p>
            <a:pPr algn="just">
              <a:buNone/>
            </a:pPr>
            <a:r>
              <a:rPr lang="ro-RO" sz="1800" b="1" dirty="0" smtClean="0">
                <a:latin typeface="Calibri" pitchFamily="34" charset="0"/>
                <a:cs typeface="Calibri" pitchFamily="34" charset="0"/>
              </a:rPr>
              <a:t>Skewness = 0 </a:t>
            </a:r>
            <a:r>
              <a:rPr lang="ro-RO" sz="1800" dirty="0" smtClean="0">
                <a:latin typeface="Calibri" pitchFamily="34" charset="0"/>
                <a:cs typeface="Calibri" pitchFamily="34" charset="0"/>
              </a:rPr>
              <a:t>- media = mediana, distributia este simetrica in jurul mediei.</a:t>
            </a: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205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1988840"/>
            <a:ext cx="8341063" cy="2441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5770677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a:latin typeface="Calibri" pitchFamily="34" charset="0"/>
                <a:cs typeface="Calibri" pitchFamily="34" charset="0"/>
              </a:rPr>
              <a:t>Ca o măsură a asimetriei unei distribuţii este utilizat momentul de ordinul trei al abaterii de la medie reprezentat prin media aritmetică a cuburilor abaterilor valorilor distribuţiei de la media aritmetică, </a:t>
            </a:r>
            <a:r>
              <a:rPr lang="vi-VN" sz="1800" dirty="0" smtClean="0">
                <a:latin typeface="Calibri" pitchFamily="34" charset="0"/>
                <a:cs typeface="Calibri" pitchFamily="34" charset="0"/>
              </a:rPr>
              <a:t>adică</a:t>
            </a:r>
            <a:r>
              <a:rPr lang="en-US" sz="1800" dirty="0" smtClean="0">
                <a:latin typeface="Calibri" pitchFamily="34" charset="0"/>
                <a:cs typeface="Calibri" pitchFamily="34" charset="0"/>
              </a:rPr>
              <a:t>:</a:t>
            </a: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en-US" sz="1800" dirty="0" smtClean="0">
                <a:latin typeface="Calibri" pitchFamily="34" charset="0"/>
                <a:cs typeface="Calibri" pitchFamily="34" charset="0"/>
              </a:rPr>
              <a:t>m</a:t>
            </a:r>
            <a:r>
              <a:rPr lang="vi-VN" sz="1800" dirty="0" smtClean="0">
                <a:latin typeface="Calibri" pitchFamily="34" charset="0"/>
                <a:cs typeface="Calibri" pitchFamily="34" charset="0"/>
              </a:rPr>
              <a:t>omentul </a:t>
            </a:r>
            <a:r>
              <a:rPr lang="vi-VN" sz="1800" dirty="0">
                <a:latin typeface="Calibri" pitchFamily="34" charset="0"/>
                <a:cs typeface="Calibri" pitchFamily="34" charset="0"/>
              </a:rPr>
              <a:t>de ordinul trei M3 are două dezavantaje:</a:t>
            </a:r>
          </a:p>
          <a:p>
            <a:pPr algn="just"/>
            <a:r>
              <a:rPr lang="vi-VN" sz="1800" dirty="0" smtClean="0">
                <a:latin typeface="Calibri" pitchFamily="34" charset="0"/>
                <a:cs typeface="Calibri" pitchFamily="34" charset="0"/>
              </a:rPr>
              <a:t>se </a:t>
            </a:r>
            <a:r>
              <a:rPr lang="vi-VN" sz="1800" dirty="0">
                <a:latin typeface="Calibri" pitchFamily="34" charset="0"/>
                <a:cs typeface="Calibri" pitchFamily="34" charset="0"/>
              </a:rPr>
              <a:t>exprimă cu ajutorul unităţilor de măsură ale datelor, ceea ce permite greu compararea a ordinelor de mărime a asimetriei pentru două distribuţii.</a:t>
            </a:r>
          </a:p>
          <a:p>
            <a:pPr algn="just"/>
            <a:r>
              <a:rPr lang="vi-VN" sz="1800" dirty="0" smtClean="0">
                <a:latin typeface="Calibri" pitchFamily="34" charset="0"/>
                <a:cs typeface="Calibri" pitchFamily="34" charset="0"/>
              </a:rPr>
              <a:t>Variaţia </a:t>
            </a:r>
            <a:r>
              <a:rPr lang="vi-VN" sz="1800" dirty="0">
                <a:latin typeface="Calibri" pitchFamily="34" charset="0"/>
                <a:cs typeface="Calibri" pitchFamily="34" charset="0"/>
              </a:rPr>
              <a:t>unei distribuţii de date ridică, de asemenea, o problemă deoarece pentru două distribuţii având aceiaşi formă, ordinul de mărime al momentului de ordinul trei M3 creşte odată cu variaţia</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endParaRPr lang="en-US" sz="1800" dirty="0">
              <a:latin typeface="Calibri" pitchFamily="34" charset="0"/>
              <a:cs typeface="Calibri" pitchFamily="34" charset="0"/>
            </a:endParaRPr>
          </a:p>
          <a:p>
            <a:pPr marL="109728" indent="0" algn="just">
              <a:buNone/>
            </a:pPr>
            <a:r>
              <a:rPr lang="vi-VN" sz="1800" dirty="0">
                <a:latin typeface="Calibri" pitchFamily="34" charset="0"/>
                <a:cs typeface="Calibri" pitchFamily="34" charset="0"/>
              </a:rPr>
              <a:t>Pentru a elimina aceste dezavantaje momentul de ordinul trei este standardizat prin împărţirea cu cubul abaterii standard:</a:t>
            </a:r>
            <a:endParaRPr lang="en-US" sz="1800" dirty="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131840" y="1576501"/>
            <a:ext cx="1282760" cy="6465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131840" y="5373215"/>
            <a:ext cx="1080120" cy="7303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4141257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endParaRPr lang="en-US" sz="1800" dirty="0" smtClean="0">
              <a:latin typeface="Calibri" pitchFamily="34" charset="0"/>
              <a:cs typeface="Calibri" pitchFamily="34" charset="0"/>
            </a:endParaRPr>
          </a:p>
          <a:p>
            <a:pPr algn="just">
              <a:buNone/>
            </a:pPr>
            <a:r>
              <a:rPr lang="vi-VN" sz="1800" b="1" dirty="0" smtClean="0">
                <a:latin typeface="Calibri" pitchFamily="34" charset="0"/>
                <a:cs typeface="Calibri" pitchFamily="34" charset="0"/>
              </a:rPr>
              <a:t>Excesul </a:t>
            </a:r>
            <a:r>
              <a:rPr lang="vi-VN" sz="1800" b="1" dirty="0">
                <a:latin typeface="Calibri" pitchFamily="34" charset="0"/>
                <a:cs typeface="Calibri" pitchFamily="34" charset="0"/>
              </a:rPr>
              <a:t>sau boltirea </a:t>
            </a:r>
            <a:r>
              <a:rPr lang="vi-VN" sz="1800" dirty="0">
                <a:latin typeface="Calibri" pitchFamily="34" charset="0"/>
                <a:cs typeface="Calibri" pitchFamily="34" charset="0"/>
              </a:rPr>
              <a:t>(în engleză kurtosis) este o măsură a formei unei serii sau distribuţii de date, care măsoară înălţimea aplatizării/boltirii unei distribuţii în comparaţie cu o distribuţie normală. Această măsură este definită prin</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Pentru o </a:t>
            </a:r>
            <a:r>
              <a:rPr lang="vi-VN" sz="1800" b="1" dirty="0">
                <a:latin typeface="Calibri" pitchFamily="34" charset="0"/>
                <a:cs typeface="Calibri" pitchFamily="34" charset="0"/>
              </a:rPr>
              <a:t>distribuție </a:t>
            </a:r>
            <a:r>
              <a:rPr lang="vi-VN" sz="1800" b="1" dirty="0" smtClean="0">
                <a:latin typeface="Calibri" pitchFamily="34" charset="0"/>
                <a:cs typeface="Calibri" pitchFamily="34" charset="0"/>
              </a:rPr>
              <a:t>normală</a:t>
            </a:r>
            <a:r>
              <a:rPr lang="en-US" sz="1800" b="1" dirty="0" smtClean="0">
                <a:latin typeface="Calibri" pitchFamily="34" charset="0"/>
                <a:cs typeface="Calibri" pitchFamily="34" charset="0"/>
              </a:rPr>
              <a:t>:</a:t>
            </a:r>
          </a:p>
          <a:p>
            <a:pPr algn="just"/>
            <a:r>
              <a:rPr lang="en-US" sz="1800" dirty="0" err="1">
                <a:latin typeface="Calibri" pitchFamily="34" charset="0"/>
                <a:cs typeface="Calibri" pitchFamily="34" charset="0"/>
              </a:rPr>
              <a:t>asimetria</a:t>
            </a:r>
            <a:r>
              <a:rPr lang="en-US" sz="1800" dirty="0">
                <a:latin typeface="Calibri" pitchFamily="34" charset="0"/>
                <a:cs typeface="Calibri" pitchFamily="34" charset="0"/>
              </a:rPr>
              <a:t> </a:t>
            </a:r>
            <a:r>
              <a:rPr lang="en-US" sz="1800" dirty="0" err="1">
                <a:latin typeface="Calibri" pitchFamily="34" charset="0"/>
                <a:cs typeface="Calibri" pitchFamily="34" charset="0"/>
              </a:rPr>
              <a:t>si</a:t>
            </a:r>
            <a:r>
              <a:rPr lang="en-US" sz="1800" dirty="0">
                <a:latin typeface="Calibri" pitchFamily="34" charset="0"/>
                <a:cs typeface="Calibri" pitchFamily="34" charset="0"/>
              </a:rPr>
              <a:t> </a:t>
            </a:r>
            <a:r>
              <a:rPr lang="en-US" sz="1800" dirty="0" err="1">
                <a:latin typeface="Calibri" pitchFamily="34" charset="0"/>
                <a:cs typeface="Calibri" pitchFamily="34" charset="0"/>
              </a:rPr>
              <a:t>excesul</a:t>
            </a:r>
            <a:r>
              <a:rPr lang="en-US" sz="1800" dirty="0">
                <a:latin typeface="Calibri" pitchFamily="34" charset="0"/>
                <a:cs typeface="Calibri" pitchFamily="34" charset="0"/>
              </a:rPr>
              <a:t> au </a:t>
            </a:r>
            <a:r>
              <a:rPr lang="en-US" sz="1800" dirty="0" err="1">
                <a:latin typeface="Calibri" pitchFamily="34" charset="0"/>
                <a:cs typeface="Calibri" pitchFamily="34" charset="0"/>
              </a:rPr>
              <a:t>valori</a:t>
            </a:r>
            <a:r>
              <a:rPr lang="en-US" sz="1800" dirty="0">
                <a:latin typeface="Calibri" pitchFamily="34" charset="0"/>
                <a:cs typeface="Calibri" pitchFamily="34" charset="0"/>
              </a:rPr>
              <a:t> </a:t>
            </a:r>
            <a:r>
              <a:rPr lang="en-US" sz="1800" dirty="0" err="1">
                <a:latin typeface="Calibri" pitchFamily="34" charset="0"/>
                <a:cs typeface="Calibri" pitchFamily="34" charset="0"/>
              </a:rPr>
              <a:t>apropiate</a:t>
            </a:r>
            <a:r>
              <a:rPr lang="en-US" sz="1800" dirty="0">
                <a:latin typeface="Calibri" pitchFamily="34" charset="0"/>
                <a:cs typeface="Calibri" pitchFamily="34" charset="0"/>
              </a:rPr>
              <a:t> de 0.</a:t>
            </a: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4099"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71800" y="1916832"/>
            <a:ext cx="2088084" cy="8155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20821736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GB" sz="1800" dirty="0">
              <a:latin typeface="Calibri" pitchFamily="34" charset="0"/>
              <a:cs typeface="Calibri" pitchFamily="34" charset="0"/>
            </a:endParaRPr>
          </a:p>
        </p:txBody>
      </p:sp>
      <p:pic>
        <p:nvPicPr>
          <p:cNvPr id="3076"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1560" y="332657"/>
            <a:ext cx="7914962" cy="51845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5770677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ro-RO" sz="1800" dirty="0" smtClean="0">
                <a:latin typeface="Calibri" pitchFamily="34" charset="0"/>
                <a:cs typeface="Calibri" pitchFamily="34" charset="0"/>
              </a:rPr>
              <a:t>Pe langa locatie, forma, variabilitate suntem de asemenea interesati in locatia relativa a unei observatii in cadrul unui set de date. Masurile de locatie relativa ne ajuta sa determinam cat de departe este o anumita valoare fata de medie.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Informația oferită de </a:t>
            </a:r>
            <a:r>
              <a:rPr lang="ro-RO" sz="1800" b="1" dirty="0" smtClean="0">
                <a:latin typeface="Calibri" pitchFamily="34" charset="0"/>
                <a:cs typeface="Calibri" pitchFamily="34" charset="0"/>
              </a:rPr>
              <a:t>scorul z </a:t>
            </a:r>
            <a:r>
              <a:rPr lang="ro-RO" sz="1800" dirty="0" smtClean="0">
                <a:latin typeface="Calibri" pitchFamily="34" charset="0"/>
                <a:cs typeface="Calibri" pitchFamily="34" charset="0"/>
              </a:rPr>
              <a:t>este numărul de abateri standard ale unei valori   față de medie.  Este de remarcat faptul că despre două observații în două seturi diferite de date cu același scor z, se poate spune că au aceeași locație relativă, în sensul că ambele sunt la același număr de abateri standard față de medie.</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Scorurile z se mai numesc si valori standardizate.   Z-scorul fiecarei observatii poate fi interpretat ca o masura relativa a locatiei observatiei in cadrul setului de date.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Teoretic, scorurile „z” sunt note obţinute pe o „curbă” cu media 0 şi abaterea standard 1. În acest caz, o distribuţie normală are practic scorurile „z” cuprinse între -3 şi +3, între aceste note regăsindu-se peste 99% din populaţie.</a:t>
            </a: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spTree>
    <p:extLst>
      <p:ext uri="{BB962C8B-B14F-4D97-AF65-F5344CB8AC3E}">
        <p14:creationId xmlns="" xmlns:p14="http://schemas.microsoft.com/office/powerpoint/2010/main" val="405770677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ro-RO" sz="1800" dirty="0" smtClean="0">
                <a:latin typeface="Calibri" pitchFamily="34" charset="0"/>
                <a:cs typeface="Calibri" pitchFamily="34" charset="0"/>
              </a:rPr>
              <a:t>Transformarea unei observatii in scor z este foarte simplă şi se face după formula:</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De exemplu, într-o şcoală, media elevilor unei clase la matematică es-te de 6,25 cu o abatere standard de 3,94. Ionel a obţinut, la matematică, media 7,15. Ne interesează să ştim dacă Ionel este un elev mediu la mate-matică, un elev bun sau un elev slab. Intuitiv, am putea spune că este un elev bun, deoarece media lui este mai mare decât media clasei. Nu putem şti însă cu precizie acest lucru, deoarece nu cunoaştem cum se distribuie notele celor-lalţi elevi în jurul mediei. Acest lucru ni-l spune abaterea standard. Cu alte cuvinte, va trebui să precizăm poziţia pe care o ocupă Ionel în cadrul gru-pului de referinţă din care face parte, adică raportat la elevii din clasa sa. Acest lucru devine posibil prin calculul notei „z” a lui Ionel , notă care ne spune la câte abateri standard se află scorul său în raport cu clasa. Aplicând formula de mai sus, observăm că nota „z” a lui Ionel la matematică este de</a:t>
            </a:r>
            <a:endParaRPr lang="ro-RO" sz="1800" dirty="0">
              <a:latin typeface="Calibri" pitchFamily="34" charset="0"/>
              <a:cs typeface="Calibri" pitchFamily="34" charset="0"/>
            </a:endParaRPr>
          </a:p>
        </p:txBody>
      </p:sp>
      <p:pic>
        <p:nvPicPr>
          <p:cNvPr id="51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03848" y="836712"/>
            <a:ext cx="1019175" cy="514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59833" y="4581128"/>
            <a:ext cx="2232248" cy="477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8825833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76672"/>
            <a:ext cx="8229600" cy="5530619"/>
          </a:xfrm>
        </p:spPr>
        <p:txBody>
          <a:bodyPr>
            <a:normAutofit lnSpcReduction="10000"/>
          </a:bodyPr>
          <a:lstStyle/>
          <a:p>
            <a:pPr marL="109728" indent="0">
              <a:buNone/>
            </a:pPr>
            <a:r>
              <a:rPr lang="ro-RO" sz="1800" dirty="0" smtClean="0">
                <a:latin typeface="Calibri" panose="020F0502020204030204" pitchFamily="34" charset="0"/>
                <a:cs typeface="Calibri" panose="020F0502020204030204" pitchFamily="34" charset="0"/>
              </a:rPr>
              <a:t>Teorema lui Chebyshev’s ne permite sa facem afirmatii legate de procentul de valori care trebuie sa fie in limita unui numar specificat de abateri standard fata de medie.</a:t>
            </a:r>
          </a:p>
          <a:p>
            <a:pPr marL="109728" indent="0">
              <a:buNone/>
            </a:pPr>
            <a:endParaRPr lang="ro-RO" sz="1800" dirty="0" smtClean="0">
              <a:latin typeface="Calibri" panose="020F0502020204030204" pitchFamily="34" charset="0"/>
              <a:cs typeface="Calibri" panose="020F0502020204030204" pitchFamily="34" charset="0"/>
            </a:endParaRPr>
          </a:p>
          <a:p>
            <a:pPr marL="109728" indent="0">
              <a:buNone/>
            </a:pPr>
            <a:r>
              <a:rPr lang="ro-RO" sz="1800" dirty="0" smtClean="0">
                <a:latin typeface="Calibri" panose="020F0502020204030204" pitchFamily="34" charset="0"/>
                <a:cs typeface="Calibri" panose="020F0502020204030204" pitchFamily="34" charset="0"/>
              </a:rPr>
              <a:t>Teorema lui Chebyshev’s  spune ca cel putin (1-1/z</a:t>
            </a:r>
            <a:r>
              <a:rPr lang="ro-RO" sz="1800" baseline="30000" dirty="0" smtClean="0">
                <a:latin typeface="Calibri" panose="020F0502020204030204" pitchFamily="34" charset="0"/>
                <a:cs typeface="Calibri" panose="020F0502020204030204" pitchFamily="34" charset="0"/>
              </a:rPr>
              <a:t>2</a:t>
            </a:r>
            <a:r>
              <a:rPr lang="ro-RO" sz="1800" dirty="0" smtClean="0">
                <a:latin typeface="Calibri" panose="020F0502020204030204" pitchFamily="34" charset="0"/>
                <a:cs typeface="Calibri" panose="020F0502020204030204" pitchFamily="34" charset="0"/>
              </a:rPr>
              <a:t>) din valorile datelor trebuie sa fie in limita a z abateri standard fata de medie, unde z este orice valoare mai mare ca 1.</a:t>
            </a:r>
          </a:p>
          <a:p>
            <a:pPr marL="109728" indent="0">
              <a:buNone/>
            </a:pPr>
            <a:endParaRPr lang="ro-RO" sz="1800" dirty="0" smtClean="0">
              <a:latin typeface="Calibri" panose="020F0502020204030204" pitchFamily="34" charset="0"/>
              <a:cs typeface="Calibri" panose="020F0502020204030204" pitchFamily="34" charset="0"/>
            </a:endParaRPr>
          </a:p>
          <a:p>
            <a:pPr marL="109728" indent="0">
              <a:buNone/>
            </a:pPr>
            <a:r>
              <a:rPr lang="ro-RO" sz="1800" dirty="0" smtClean="0">
                <a:latin typeface="Calibri" panose="020F0502020204030204" pitchFamily="34" charset="0"/>
                <a:cs typeface="Calibri" panose="020F0502020204030204" pitchFamily="34" charset="0"/>
              </a:rPr>
              <a:t>Daca z=2,3,4 atunci:</a:t>
            </a:r>
          </a:p>
          <a:p>
            <a:r>
              <a:rPr lang="ro-RO" sz="1800" dirty="0" smtClean="0">
                <a:latin typeface="Calibri" panose="020F0502020204030204" pitchFamily="34" charset="0"/>
                <a:cs typeface="Calibri" panose="020F0502020204030204" pitchFamily="34" charset="0"/>
              </a:rPr>
              <a:t>Cel putin 75% din valorile datelor trebuie sa fie in limita a z=2 abateri standard fata de medie</a:t>
            </a:r>
          </a:p>
          <a:p>
            <a:r>
              <a:rPr lang="ro-RO" sz="1800" dirty="0" smtClean="0">
                <a:latin typeface="Calibri" panose="020F0502020204030204" pitchFamily="34" charset="0"/>
                <a:cs typeface="Calibri" panose="020F0502020204030204" pitchFamily="34" charset="0"/>
              </a:rPr>
              <a:t> Cel putin 89% din valorile datelor trebuie sa fie in limita a z=3 abateri standard fata de medie</a:t>
            </a:r>
          </a:p>
          <a:p>
            <a:r>
              <a:rPr lang="ro-RO" sz="1800" dirty="0" smtClean="0">
                <a:latin typeface="Calibri" panose="020F0502020204030204" pitchFamily="34" charset="0"/>
                <a:cs typeface="Calibri" panose="020F0502020204030204" pitchFamily="34" charset="0"/>
              </a:rPr>
              <a:t>Cel putin 94% din valorile datelor trebuie sa fie in limita a z=4 abateri standard fata de medie</a:t>
            </a:r>
          </a:p>
          <a:p>
            <a:endParaRPr lang="ro-RO" sz="1800" dirty="0" smtClean="0">
              <a:latin typeface="Calibri" panose="020F0502020204030204" pitchFamily="34" charset="0"/>
              <a:cs typeface="Calibri" panose="020F0502020204030204" pitchFamily="34" charset="0"/>
            </a:endParaRPr>
          </a:p>
          <a:p>
            <a:pPr marL="109728" indent="0">
              <a:buNone/>
            </a:pPr>
            <a:r>
              <a:rPr lang="ro-RO" sz="1800" dirty="0" smtClean="0">
                <a:latin typeface="Calibri" panose="020F0502020204030204" pitchFamily="34" charset="0"/>
                <a:cs typeface="Calibri" panose="020F0502020204030204" pitchFamily="34" charset="0"/>
              </a:rPr>
              <a:t>Avantajul teorem</a:t>
            </a:r>
            <a:r>
              <a:rPr lang="en-US" sz="1800" dirty="0" smtClean="0">
                <a:latin typeface="Calibri" panose="020F0502020204030204" pitchFamily="34" charset="0"/>
                <a:cs typeface="Calibri" panose="020F0502020204030204" pitchFamily="34" charset="0"/>
              </a:rPr>
              <a:t>e</a:t>
            </a:r>
            <a:r>
              <a:rPr lang="ro-RO" sz="1800" dirty="0" smtClean="0">
                <a:latin typeface="Calibri" panose="020F0502020204030204" pitchFamily="34" charset="0"/>
                <a:cs typeface="Calibri" panose="020F0502020204030204" pitchFamily="34" charset="0"/>
              </a:rPr>
              <a:t>i lui Chebyshev’s este acela ca se poate aplica pentru orice set de date indiferent de forma distributiei datelor.</a:t>
            </a:r>
          </a:p>
          <a:p>
            <a:pPr marL="109728" indent="0">
              <a:buNone/>
            </a:pPr>
            <a:endParaRPr lang="ro-RO" sz="1800" dirty="0">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60251234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fontScale="85000" lnSpcReduction="20000"/>
          </a:bodyPr>
          <a:lstStyle/>
          <a:p>
            <a:pPr algn="just">
              <a:buNone/>
            </a:pPr>
            <a:r>
              <a:rPr lang="vi-VN" sz="1800" dirty="0">
                <a:latin typeface="Calibri" pitchFamily="34" charset="0"/>
                <a:cs typeface="Calibri" pitchFamily="34" charset="0"/>
              </a:rPr>
              <a:t>Deci </a:t>
            </a:r>
            <a:r>
              <a:rPr lang="en-US" sz="1800" dirty="0" smtClean="0">
                <a:latin typeface="Calibri" pitchFamily="34" charset="0"/>
                <a:cs typeface="Calibri" pitchFamily="34" charset="0"/>
              </a:rPr>
              <a:t>Ion</a:t>
            </a:r>
            <a:r>
              <a:rPr lang="vi-VN" sz="1800" dirty="0" smtClean="0">
                <a:latin typeface="Calibri" pitchFamily="34" charset="0"/>
                <a:cs typeface="Calibri" pitchFamily="34" charset="0"/>
              </a:rPr>
              <a:t>el </a:t>
            </a:r>
            <a:r>
              <a:rPr lang="vi-VN" sz="1800" dirty="0">
                <a:latin typeface="Calibri" pitchFamily="34" charset="0"/>
                <a:cs typeface="Calibri" pitchFamily="34" charset="0"/>
              </a:rPr>
              <a:t>se situează, din punctul de vedere al performanţei sale la matematică, la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0,22 </a:t>
            </a:r>
            <a:r>
              <a:rPr lang="vi-VN" sz="1800" dirty="0">
                <a:latin typeface="Calibri" pitchFamily="34" charset="0"/>
                <a:cs typeface="Calibri" pitchFamily="34" charset="0"/>
              </a:rPr>
              <a:t>abateri standard faţă de medie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Performanţa </a:t>
            </a:r>
            <a:r>
              <a:rPr lang="vi-VN" sz="1800" dirty="0">
                <a:latin typeface="Calibri" pitchFamily="34" charset="0"/>
                <a:cs typeface="Calibri" pitchFamily="34" charset="0"/>
              </a:rPr>
              <a:t>sa la </a:t>
            </a:r>
            <a:r>
              <a:rPr lang="vi-VN" sz="1800" dirty="0" smtClean="0">
                <a:latin typeface="Calibri" pitchFamily="34" charset="0"/>
                <a:cs typeface="Calibri" pitchFamily="34" charset="0"/>
              </a:rPr>
              <a:t>matematică </a:t>
            </a:r>
            <a:r>
              <a:rPr lang="vi-VN" sz="1800" dirty="0">
                <a:latin typeface="Calibri" pitchFamily="34" charset="0"/>
                <a:cs typeface="Calibri" pitchFamily="34" charset="0"/>
              </a:rPr>
              <a:t>este, prin urmare, o performanţă medie, situându-se între </a:t>
            </a:r>
            <a:r>
              <a:rPr lang="vi-VN" sz="1800" dirty="0" smtClean="0">
                <a:latin typeface="Calibri" pitchFamily="34" charset="0"/>
                <a:cs typeface="Calibri" pitchFamily="34" charset="0"/>
              </a:rPr>
              <a:t>medie </a:t>
            </a:r>
            <a:r>
              <a:rPr lang="vi-VN" sz="1800" dirty="0">
                <a:latin typeface="Calibri" pitchFamily="34" charset="0"/>
                <a:cs typeface="Calibri" pitchFamily="34" charset="0"/>
              </a:rPr>
              <a:t>şi o abatere standard la dreapta, deci în zona scorurilor medii</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a:latin typeface="Calibri" pitchFamily="34" charset="0"/>
                <a:cs typeface="Calibri" pitchFamily="34" charset="0"/>
              </a:rPr>
              <a:t>Spre deosebire de Ionel, Costel are media la matematică de 4,08. Este oare Costel un elev slab, un elev mediu sau un elev foarte slab? Nota „z” a lui Costel este – 0,55. Şi această notă se situează între medie şi o abatere standard la stânga de această dată. Iată că, în ciuda aparenţelor, raportat la performanţa elevilor din clasă, deşi are media sub cinci, Costel este un elev mediu la această disciplină</a:t>
            </a:r>
            <a:endParaRPr lang="en-GB" sz="1800" dirty="0">
              <a:latin typeface="Calibri" pitchFamily="34" charset="0"/>
              <a:cs typeface="Calibri" pitchFamily="34" charset="0"/>
            </a:endParaRPr>
          </a:p>
        </p:txBody>
      </p:sp>
      <p:pic>
        <p:nvPicPr>
          <p:cNvPr id="614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699792" y="1196752"/>
            <a:ext cx="3528392" cy="26918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36508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lnSpcReduction="10000"/>
          </a:bodyPr>
          <a:lstStyle/>
          <a:p>
            <a:pPr algn="just">
              <a:buNone/>
            </a:pPr>
            <a:r>
              <a:rPr lang="ro-RO" dirty="0" smtClean="0">
                <a:solidFill>
                  <a:schemeClr val="tx1"/>
                </a:solidFill>
                <a:latin typeface="Calibri" pitchFamily="34" charset="0"/>
                <a:cs typeface="Calibri" pitchFamily="34" charset="0"/>
              </a:rPr>
              <a:t>De exemplu, un analist ar putea compara eficiența a patru tipuri de antidepresive, in acest caz variabila de interes este “tipul de antidepresiv”.</a:t>
            </a:r>
          </a:p>
          <a:p>
            <a:pPr algn="just">
              <a:buNone/>
            </a:pPr>
            <a:r>
              <a:rPr lang="ro-RO" dirty="0" smtClean="0">
                <a:solidFill>
                  <a:schemeClr val="tx1"/>
                </a:solidFill>
                <a:latin typeface="Calibri" pitchFamily="34" charset="0"/>
                <a:cs typeface="Calibri" pitchFamily="34" charset="0"/>
              </a:rPr>
              <a:t>Experimentul urmărește să determine efectul tipului de antidepresiv asupra ameliorării  depresiei. In acest caz, variabila de interes este “ameliorarea depresiei”</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O </a:t>
            </a:r>
            <a:r>
              <a:rPr lang="ro-RO" b="1" dirty="0" smtClean="0">
                <a:solidFill>
                  <a:schemeClr val="tx1"/>
                </a:solidFill>
                <a:latin typeface="Calibri" pitchFamily="34" charset="0"/>
                <a:cs typeface="Calibri" pitchFamily="34" charset="0"/>
              </a:rPr>
              <a:t>variabilă independentă </a:t>
            </a:r>
            <a:r>
              <a:rPr lang="ro-RO" dirty="0" smtClean="0">
                <a:solidFill>
                  <a:schemeClr val="tx1"/>
                </a:solidFill>
                <a:latin typeface="Calibri" pitchFamily="34" charset="0"/>
                <a:cs typeface="Calibri" pitchFamily="34" charset="0"/>
              </a:rPr>
              <a:t>este variabila care este schimbată sau controlată într-un experiment științific pentru a testa efectele asupra variabilei dependente.</a:t>
            </a:r>
          </a:p>
          <a:p>
            <a:pPr algn="just">
              <a:buNone/>
            </a:pPr>
            <a:r>
              <a:rPr lang="ro-RO" dirty="0" smtClean="0">
                <a:solidFill>
                  <a:schemeClr val="tx1"/>
                </a:solidFill>
                <a:latin typeface="Calibri" pitchFamily="34" charset="0"/>
                <a:cs typeface="Calibri" pitchFamily="34" charset="0"/>
              </a:rPr>
              <a:t>O </a:t>
            </a:r>
            <a:r>
              <a:rPr lang="ro-RO" b="1" dirty="0" smtClean="0">
                <a:solidFill>
                  <a:schemeClr val="tx1"/>
                </a:solidFill>
                <a:latin typeface="Calibri" pitchFamily="34" charset="0"/>
                <a:cs typeface="Calibri" pitchFamily="34" charset="0"/>
              </a:rPr>
              <a:t>variabilă dependentă </a:t>
            </a:r>
            <a:r>
              <a:rPr lang="ro-RO" dirty="0" smtClean="0">
                <a:solidFill>
                  <a:schemeClr val="tx1"/>
                </a:solidFill>
                <a:latin typeface="Calibri" pitchFamily="34" charset="0"/>
                <a:cs typeface="Calibri" pitchFamily="34" charset="0"/>
              </a:rPr>
              <a:t>este variabila testată și măsurată într-un experiment științific.</a:t>
            </a:r>
          </a:p>
          <a:p>
            <a:pPr algn="just">
              <a:buNone/>
            </a:pPr>
            <a:r>
              <a:rPr lang="ro-RO" dirty="0" smtClean="0">
                <a:solidFill>
                  <a:schemeClr val="tx1"/>
                </a:solidFill>
                <a:latin typeface="Calibri" pitchFamily="34" charset="0"/>
                <a:cs typeface="Calibri" pitchFamily="34" charset="0"/>
              </a:rPr>
              <a:t>Pe măsură ce experimentatorul schimbă variabila independentă, efectul asupra variabilei dependente este observat și înregistrat.</a:t>
            </a:r>
          </a:p>
          <a:p>
            <a:pPr algn="just">
              <a:buNone/>
            </a:pPr>
            <a:r>
              <a:rPr lang="ro-RO" dirty="0" smtClean="0">
                <a:solidFill>
                  <a:schemeClr val="tx1"/>
                </a:solidFill>
                <a:latin typeface="Calibri" pitchFamily="34" charset="0"/>
                <a:cs typeface="Calibri" pitchFamily="34" charset="0"/>
              </a:rPr>
              <a:t>Variabilele independente și dependente pot fi vizualizate în termeni de cauză și efect. Dacă variabila independentă este schimbată, atunci se vede un efect în variabila dependentă.</a:t>
            </a:r>
          </a:p>
          <a:p>
            <a:pPr algn="just">
              <a:buNone/>
            </a:pPr>
            <a:endParaRPr lang="ro-RO" sz="1800" dirty="0" smtClean="0">
              <a:solidFill>
                <a:schemeClr val="tx1"/>
              </a:solidFill>
              <a:latin typeface="Calibri" pitchFamily="34" charset="0"/>
              <a:cs typeface="Calibri" pitchFamily="34" charset="0"/>
            </a:endParaRPr>
          </a:p>
          <a:p>
            <a:pPr algn="just">
              <a:buNone/>
            </a:pPr>
            <a:r>
              <a:rPr lang="ro-RO" b="1" dirty="0" smtClean="0">
                <a:solidFill>
                  <a:schemeClr val="tx1"/>
                </a:solidFill>
                <a:latin typeface="Calibri" pitchFamily="34" charset="0"/>
                <a:cs typeface="Calibri" pitchFamily="34" charset="0"/>
              </a:rPr>
              <a:t>Observație</a:t>
            </a:r>
            <a:r>
              <a:rPr lang="ro-RO" dirty="0" smtClean="0">
                <a:solidFill>
                  <a:schemeClr val="tx1"/>
                </a:solidFill>
                <a:latin typeface="Calibri" pitchFamily="34" charset="0"/>
                <a:cs typeface="Calibri" pitchFamily="34" charset="0"/>
              </a:rPr>
              <a:t>: valoarea variabilei independente este controlată de experimentator, în timp ce valoarea variabilei dependente se modifică doar ca răspuns la variabila independentă.</a:t>
            </a: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a:latin typeface="Calibri" pitchFamily="34" charset="0"/>
                <a:cs typeface="Calibri" pitchFamily="34" charset="0"/>
              </a:rPr>
              <a:t>Avem un test de inteligenţă cu 20 de probleme. Dacă subiectul rezolvă corect o problemă, primeşte un punct. Dacă nu o rezolvă corect, primeşte zero punc-te. Deci, scorul unui subiect poate varia de la zero puncte, atunci când nu rezolvă corect nici o problemă, şi până la 20 de puncte, atunci când le rezolvă corect pe toate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Avem două persoane: Vasile, obţine un scor la acest test de 10 puncte, iar Viorel, un scor de 12 puncte. Întrebare: puteţi spune care dintre cei doi subiecţi este mai bun? Care are un nivel intelectual mai ridicat?</a:t>
            </a:r>
            <a:endParaRPr lang="en-GB" sz="1800" dirty="0">
              <a:latin typeface="Calibri" pitchFamily="34" charset="0"/>
              <a:cs typeface="Calibri" pitchFamily="34" charset="0"/>
            </a:endParaRPr>
          </a:p>
        </p:txBody>
      </p:sp>
    </p:spTree>
    <p:extLst>
      <p:ext uri="{BB962C8B-B14F-4D97-AF65-F5344CB8AC3E}">
        <p14:creationId xmlns="" xmlns:p14="http://schemas.microsoft.com/office/powerpoint/2010/main" val="359806104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lnSpcReduction="10000"/>
          </a:bodyPr>
          <a:lstStyle/>
          <a:p>
            <a:pPr algn="just">
              <a:buNone/>
            </a:pPr>
            <a:r>
              <a:rPr lang="ro-RO" sz="1800" dirty="0" smtClean="0">
                <a:latin typeface="Calibri" pitchFamily="34" charset="0"/>
                <a:cs typeface="Calibri" pitchFamily="34" charset="0"/>
              </a:rPr>
              <a:t>Printr-o </a:t>
            </a:r>
            <a:r>
              <a:rPr lang="ro-RO" sz="1800" b="1" dirty="0" smtClean="0">
                <a:latin typeface="Calibri" pitchFamily="34" charset="0"/>
                <a:cs typeface="Calibri" pitchFamily="34" charset="0"/>
              </a:rPr>
              <a:t>valoare aberantă </a:t>
            </a:r>
            <a:r>
              <a:rPr lang="ro-RO" sz="1800" dirty="0" smtClean="0">
                <a:latin typeface="Calibri" pitchFamily="34" charset="0"/>
                <a:cs typeface="Calibri" pitchFamily="34" charset="0"/>
              </a:rPr>
              <a:t>(outlier) se înţelege o observaţie extremă, adică o observaţie care nu se "încadrează" în paternul general al celorlalte valori. Atunci când este studiată o singură variabilă, există teste specifice eliminării valorilor aberante.</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 Regula empirică (bazată pe distribuţia normală) este aceea de considera ca valoare aberantă orice valoare care este depărtată de medie cu mai mult de trei abateri standard.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Media aritmetica este sensibila la asa</a:t>
            </a:r>
            <a:r>
              <a:rPr lang="en-US" sz="1800" dirty="0" smtClean="0">
                <a:latin typeface="Calibri" pitchFamily="34" charset="0"/>
                <a:cs typeface="Calibri" pitchFamily="34" charset="0"/>
              </a:rPr>
              <a:t> </a:t>
            </a:r>
            <a:r>
              <a:rPr lang="ro-RO" sz="1800" dirty="0" smtClean="0">
                <a:latin typeface="Calibri" pitchFamily="34" charset="0"/>
                <a:cs typeface="Calibri" pitchFamily="34" charset="0"/>
              </a:rPr>
              <a:t>numitele valori aberante sau deplasate. Valorile aberante sunt valori nereprezentative pentru esantionul sau populatia care face obiectul cercetarii statistice.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ro-RO" sz="1800" dirty="0" smtClean="0">
                <a:latin typeface="Calibri" pitchFamily="34" charset="0"/>
                <a:cs typeface="Calibri" pitchFamily="34" charset="0"/>
              </a:rPr>
              <a:t>De exemplu, pentru seria de valori (1, 1, 2, 2, 2, 2, 3, 3, 3, 4, 4, 80) media aritmetica este egala cu 8,92. Daca s-ar elimina valoarea aberanta sau nereprezentativa 80 (foarte deplasata de celelalte), media aritmetica a valorilor ramase ar fi egala cu 2,45, valoare mult mai reprezentativa pentru seria considerata decat valoarea de 8,92, determinata in prea mare masura de un singur element.</a:t>
            </a:r>
          </a:p>
          <a:p>
            <a:pPr algn="just">
              <a:buNone/>
            </a:pPr>
            <a:endParaRPr lang="ro-RO" sz="1800" dirty="0">
              <a:latin typeface="Calibri" pitchFamily="34" charset="0"/>
              <a:cs typeface="Calibri" pitchFamily="34" charset="0"/>
            </a:endParaRPr>
          </a:p>
        </p:txBody>
      </p:sp>
    </p:spTree>
    <p:extLst>
      <p:ext uri="{BB962C8B-B14F-4D97-AF65-F5344CB8AC3E}">
        <p14:creationId xmlns="" xmlns:p14="http://schemas.microsoft.com/office/powerpoint/2010/main" val="179424838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ro-RO" sz="1800" dirty="0" smtClean="0">
                <a:latin typeface="Calibri" pitchFamily="34" charset="0"/>
                <a:cs typeface="Calibri" pitchFamily="34" charset="0"/>
              </a:rPr>
              <a:t>Q1 - Quartila inferioară delimitează cele mai mici 25% din valorile observate;</a:t>
            </a:r>
          </a:p>
          <a:p>
            <a:pPr algn="just">
              <a:buNone/>
            </a:pPr>
            <a:r>
              <a:rPr lang="ro-RO" sz="1800" dirty="0" smtClean="0">
                <a:latin typeface="Calibri" pitchFamily="34" charset="0"/>
                <a:cs typeface="Calibri" pitchFamily="34" charset="0"/>
              </a:rPr>
              <a:t>Med - Mediana delimitează 50% din valori (este exact la jumătatea intervalului între valoarea minimă și maximă);</a:t>
            </a:r>
          </a:p>
          <a:p>
            <a:pPr algn="just">
              <a:buNone/>
            </a:pPr>
            <a:r>
              <a:rPr lang="ro-RO" sz="1800" dirty="0" smtClean="0">
                <a:latin typeface="Calibri" pitchFamily="34" charset="0"/>
                <a:cs typeface="Calibri" pitchFamily="34" charset="0"/>
              </a:rPr>
              <a:t>Q3 - Quartila superioară delimitează cele mai mari 25% din valorile observate;</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IQR=Q3-Q1</a:t>
            </a:r>
          </a:p>
          <a:p>
            <a:pPr algn="just">
              <a:buNone/>
            </a:pPr>
            <a:endParaRPr lang="ro-RO" sz="1800" b="1" dirty="0" smtClean="0">
              <a:latin typeface="Calibri" pitchFamily="34" charset="0"/>
              <a:cs typeface="Calibri" pitchFamily="34" charset="0"/>
            </a:endParaRPr>
          </a:p>
          <a:p>
            <a:pPr algn="just">
              <a:buNone/>
            </a:pPr>
            <a:r>
              <a:rPr lang="vi-VN" sz="1800" dirty="0">
                <a:latin typeface="Calibri" pitchFamily="34" charset="0"/>
                <a:cs typeface="Calibri" pitchFamily="34" charset="0"/>
              </a:rPr>
              <a:t>Pentru a identifica valorile aberante se poate folosi un criteriu legat de valorile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scorurilor </a:t>
            </a:r>
            <a:r>
              <a:rPr lang="vi-VN" sz="1800" dirty="0">
                <a:latin typeface="Calibri" pitchFamily="34" charset="0"/>
                <a:cs typeface="Calibri" pitchFamily="34" charset="0"/>
              </a:rPr>
              <a:t>z; orice observație care are un scor z mai mic decât -3 sau mai mare decât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3</a:t>
            </a:r>
            <a:r>
              <a:rPr lang="vi-VN" sz="1800" dirty="0">
                <a:latin typeface="Calibri" pitchFamily="34" charset="0"/>
                <a:cs typeface="Calibri" pitchFamily="34" charset="0"/>
              </a:rPr>
              <a:t>, este prin definiție, o valoare aberantă. O valoare aberantă se poate identifica și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utilizând </a:t>
            </a:r>
            <a:r>
              <a:rPr lang="vi-VN" sz="1800" dirty="0">
                <a:latin typeface="Calibri" pitchFamily="34" charset="0"/>
                <a:cs typeface="Calibri" pitchFamily="34" charset="0"/>
              </a:rPr>
              <a:t>amplitudinea intercuartilă. Dacă o observație are o valoare care se află în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afara intervalului </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aceasta </a:t>
            </a:r>
            <a:r>
              <a:rPr lang="vi-VN" sz="1800" dirty="0">
                <a:latin typeface="Calibri" pitchFamily="34" charset="0"/>
                <a:cs typeface="Calibri" pitchFamily="34" charset="0"/>
              </a:rPr>
              <a:t>este valoare aberantă. </a:t>
            </a: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p:txBody>
      </p:sp>
      <p:pic>
        <p:nvPicPr>
          <p:cNvPr id="717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39752" y="4005064"/>
            <a:ext cx="2268252" cy="2880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91254631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fontScale="92500" lnSpcReduction="10000"/>
          </a:bodyPr>
          <a:lstStyle/>
          <a:p>
            <a:pPr algn="just">
              <a:buNone/>
            </a:pPr>
            <a:r>
              <a:rPr lang="vi-VN" sz="1800" dirty="0">
                <a:latin typeface="Calibri" pitchFamily="34" charset="0"/>
                <a:cs typeface="Calibri" pitchFamily="34" charset="0"/>
              </a:rPr>
              <a:t>O </a:t>
            </a:r>
            <a:r>
              <a:rPr lang="vi-VN" sz="1800" b="1" dirty="0">
                <a:latin typeface="Calibri" pitchFamily="34" charset="0"/>
                <a:cs typeface="Calibri" pitchFamily="34" charset="0"/>
              </a:rPr>
              <a:t>valoare aberantă:</a:t>
            </a:r>
          </a:p>
          <a:p>
            <a:pPr algn="just">
              <a:buNone/>
            </a:pPr>
            <a:r>
              <a:rPr lang="vi-VN" sz="1800" dirty="0">
                <a:latin typeface="Calibri" pitchFamily="34" charset="0"/>
                <a:cs typeface="Calibri" pitchFamily="34" charset="0"/>
              </a:rPr>
              <a:t>•	Poate fi incorect înregistrată și poate fi corectată înainte de a începe analiza datelor.</a:t>
            </a:r>
          </a:p>
          <a:p>
            <a:pPr algn="just">
              <a:buNone/>
            </a:pPr>
            <a:r>
              <a:rPr lang="vi-VN" sz="1800" dirty="0">
                <a:latin typeface="Calibri" pitchFamily="34" charset="0"/>
                <a:cs typeface="Calibri" pitchFamily="34" charset="0"/>
              </a:rPr>
              <a:t>•	Poate fi o observație care nu aparține populației pe care o studiem și a fost incorect inclusă în setul de date, caz în care poate fi eliminată.</a:t>
            </a:r>
          </a:p>
          <a:p>
            <a:pPr algn="just">
              <a:buNone/>
            </a:pPr>
            <a:r>
              <a:rPr lang="vi-VN" sz="1800" dirty="0">
                <a:latin typeface="Calibri" pitchFamily="34" charset="0"/>
                <a:cs typeface="Calibri" pitchFamily="34" charset="0"/>
              </a:rPr>
              <a:t>•	Poate fi o valoare neobișnuită, care a fost corect înregistrată, aparține populației </a:t>
            </a:r>
            <a:r>
              <a:rPr lang="vi-VN" sz="1800" dirty="0" smtClean="0">
                <a:latin typeface="Calibri" pitchFamily="34" charset="0"/>
                <a:cs typeface="Calibri" pitchFamily="34" charset="0"/>
              </a:rPr>
              <a:t>analizate </a:t>
            </a:r>
            <a:r>
              <a:rPr lang="vi-VN" sz="1800" dirty="0">
                <a:latin typeface="Calibri" pitchFamily="34" charset="0"/>
                <a:cs typeface="Calibri" pitchFamily="34" charset="0"/>
              </a:rPr>
              <a:t>– caz în care va rămâne în setul de date și va fi analizată</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marL="109728" indent="0" algn="just">
              <a:buNone/>
            </a:pP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 </a:t>
            </a:r>
            <a:r>
              <a:rPr lang="en-US" sz="1800" dirty="0" smtClean="0">
                <a:latin typeface="Calibri" pitchFamily="34" charset="0"/>
                <a:cs typeface="Calibri" pitchFamily="34" charset="0"/>
              </a:rPr>
              <a:t>E</a:t>
            </a:r>
            <a:r>
              <a:rPr lang="vi-VN" sz="1800" dirty="0" smtClean="0">
                <a:latin typeface="Calibri" pitchFamily="34" charset="0"/>
                <a:cs typeface="Calibri" pitchFamily="34" charset="0"/>
              </a:rPr>
              <a:t>şantionul estras </a:t>
            </a:r>
            <a:r>
              <a:rPr lang="vi-VN" sz="1800" dirty="0">
                <a:latin typeface="Calibri" pitchFamily="34" charset="0"/>
                <a:cs typeface="Calibri" pitchFamily="34" charset="0"/>
              </a:rPr>
              <a:t>este prea mic, iar posibilitatea de apariţie a unui caz atipic </a:t>
            </a:r>
            <a:r>
              <a:rPr lang="en-US" sz="1800" dirty="0" smtClean="0">
                <a:latin typeface="Calibri" pitchFamily="34" charset="0"/>
                <a:cs typeface="Calibri" pitchFamily="34" charset="0"/>
              </a:rPr>
              <a:t>  </a:t>
            </a:r>
          </a:p>
          <a:p>
            <a:pPr marL="109728" indent="0" algn="just">
              <a:buNone/>
            </a:pPr>
            <a:r>
              <a:rPr lang="en-US" sz="1800" dirty="0">
                <a:latin typeface="Calibri" pitchFamily="34" charset="0"/>
                <a:cs typeface="Calibri" pitchFamily="34" charset="0"/>
              </a:rPr>
              <a:t> </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extrem) va deveni foarte mare, </a:t>
            </a:r>
            <a:endParaRPr lang="en-US" sz="1800" dirty="0" smtClean="0">
              <a:latin typeface="Calibri" pitchFamily="34" charset="0"/>
              <a:cs typeface="Calibri" pitchFamily="34" charset="0"/>
            </a:endParaRPr>
          </a:p>
          <a:p>
            <a:pPr marL="109728" indent="0" algn="just">
              <a:buNone/>
            </a:pPr>
            <a:r>
              <a:rPr lang="vi-VN" sz="1800" dirty="0">
                <a:latin typeface="Calibri" pitchFamily="34" charset="0"/>
                <a:cs typeface="Calibri" pitchFamily="34" charset="0"/>
              </a:rPr>
              <a:t>• </a:t>
            </a:r>
            <a:r>
              <a:rPr lang="en-US" sz="1800" dirty="0" smtClean="0">
                <a:latin typeface="Calibri" pitchFamily="34" charset="0"/>
                <a:cs typeface="Calibri" pitchFamily="34" charset="0"/>
              </a:rPr>
              <a:t>E</a:t>
            </a:r>
            <a:r>
              <a:rPr lang="vi-VN" sz="1800" dirty="0" smtClean="0">
                <a:latin typeface="Calibri" pitchFamily="34" charset="0"/>
                <a:cs typeface="Calibri" pitchFamily="34" charset="0"/>
              </a:rPr>
              <a:t>şantionul </a:t>
            </a:r>
            <a:r>
              <a:rPr lang="vi-VN" sz="1800" dirty="0">
                <a:latin typeface="Calibri" pitchFamily="34" charset="0"/>
                <a:cs typeface="Calibri" pitchFamily="34" charset="0"/>
              </a:rPr>
              <a:t>a fost extras dintr-o populaţie asimetrică.</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Indiferent </a:t>
            </a:r>
            <a:r>
              <a:rPr lang="vi-VN" sz="1800" dirty="0">
                <a:latin typeface="Calibri" pitchFamily="34" charset="0"/>
                <a:cs typeface="Calibri" pitchFamily="34" charset="0"/>
              </a:rPr>
              <a:t>de sursa de eroare, înaintea realizării prelucrărilor statistice prin metode şi tehnici specifice, este absolut necesară analiza preliminară a datelor, prin intermediul căreia să depistăm caracteristicile distribuţiei, iar dacă acestea sunt </a:t>
            </a:r>
            <a:r>
              <a:rPr lang="vi-VN" sz="1800" dirty="0" smtClean="0">
                <a:latin typeface="Calibri" pitchFamily="34" charset="0"/>
                <a:cs typeface="Calibri" pitchFamily="34" charset="0"/>
              </a:rPr>
              <a:t>inadecvate </a:t>
            </a:r>
            <a:r>
              <a:rPr lang="vi-VN" sz="1800" dirty="0">
                <a:latin typeface="Calibri" pitchFamily="34" charset="0"/>
                <a:cs typeface="Calibri" pitchFamily="34" charset="0"/>
              </a:rPr>
              <a:t>prelucrărilor necesare, </a:t>
            </a:r>
            <a:r>
              <a:rPr lang="vi-VN" sz="1800" dirty="0" smtClean="0">
                <a:latin typeface="Calibri" pitchFamily="34" charset="0"/>
                <a:cs typeface="Calibri" pitchFamily="34" charset="0"/>
              </a:rPr>
              <a:t>să </a:t>
            </a:r>
            <a:r>
              <a:rPr lang="vi-VN" sz="1800" dirty="0">
                <a:latin typeface="Calibri" pitchFamily="34" charset="0"/>
                <a:cs typeface="Calibri" pitchFamily="34" charset="0"/>
              </a:rPr>
              <a:t>impunem măsuri </a:t>
            </a:r>
            <a:r>
              <a:rPr lang="vi-VN" sz="1800" dirty="0" smtClean="0">
                <a:latin typeface="Calibri" pitchFamily="34" charset="0"/>
                <a:cs typeface="Calibri" pitchFamily="34" charset="0"/>
              </a:rPr>
              <a:t>corective.</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Orice prelucrare mai avansată de date începe cu statisticile descriptive şi este absolut necesară o asemenea analiză exploratorie pentru a vedea care sunt caracteristicile şirului nostru de date şi ce indicatori putem folosi.</a:t>
            </a:r>
          </a:p>
        </p:txBody>
      </p:sp>
    </p:spTree>
    <p:extLst>
      <p:ext uri="{BB962C8B-B14F-4D97-AF65-F5344CB8AC3E}">
        <p14:creationId xmlns="" xmlns:p14="http://schemas.microsoft.com/office/powerpoint/2010/main" val="293754336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endParaRPr lang="en-US" sz="1800" dirty="0" smtClean="0">
              <a:latin typeface="Calibri" pitchFamily="34" charset="0"/>
              <a:cs typeface="Calibri" pitchFamily="34" charset="0"/>
            </a:endParaRPr>
          </a:p>
          <a:p>
            <a:pPr algn="just">
              <a:buNone/>
            </a:pPr>
            <a:r>
              <a:rPr lang="vi-VN" sz="1800" dirty="0">
                <a:latin typeface="Calibri" pitchFamily="34" charset="0"/>
                <a:cs typeface="Calibri" pitchFamily="34" charset="0"/>
              </a:rPr>
              <a:t>O reprezentare grafică a măsurilor numerice discutate mai sus este </a:t>
            </a:r>
            <a:r>
              <a:rPr lang="vi-VN" sz="1800" b="1" dirty="0">
                <a:latin typeface="Calibri" pitchFamily="34" charset="0"/>
                <a:cs typeface="Calibri" pitchFamily="34" charset="0"/>
              </a:rPr>
              <a:t>diagrama box plot</a:t>
            </a:r>
            <a:r>
              <a:rPr lang="vi-VN" sz="1800" dirty="0">
                <a:latin typeface="Calibri" pitchFamily="34" charset="0"/>
                <a:cs typeface="Calibri" pitchFamily="34" charset="0"/>
              </a:rPr>
              <a:t>.  Aceasta reflectă grafic cinci dintre măsurile discutate în acest </a:t>
            </a:r>
            <a:r>
              <a:rPr lang="vi-VN" sz="1800" dirty="0" smtClean="0">
                <a:latin typeface="Calibri" pitchFamily="34" charset="0"/>
                <a:cs typeface="Calibri" pitchFamily="34" charset="0"/>
              </a:rPr>
              <a:t>c</a:t>
            </a:r>
            <a:r>
              <a:rPr lang="en-US" sz="1800" dirty="0" err="1" smtClean="0">
                <a:latin typeface="Calibri" pitchFamily="34" charset="0"/>
                <a:cs typeface="Calibri" pitchFamily="34" charset="0"/>
              </a:rPr>
              <a:t>urs</a:t>
            </a:r>
            <a:r>
              <a:rPr lang="vi-VN" sz="1800" dirty="0" smtClean="0">
                <a:latin typeface="Calibri" pitchFamily="34" charset="0"/>
                <a:cs typeface="Calibri" pitchFamily="34" charset="0"/>
              </a:rPr>
              <a:t>: </a:t>
            </a:r>
            <a:r>
              <a:rPr lang="vi-VN" sz="1800" dirty="0">
                <a:latin typeface="Calibri" pitchFamily="34" charset="0"/>
                <a:cs typeface="Calibri" pitchFamily="34" charset="0"/>
              </a:rPr>
              <a:t>mediana, prima și a treia cuartilă, valoarea minimă și valoarea maximă, precum și amplitudinea intercuartilă. Totodată această reprezentare grafică evidențiază valorile extreme sau valorile aberante ale unei </a:t>
            </a:r>
            <a:r>
              <a:rPr lang="vi-VN" sz="1800" dirty="0" smtClean="0">
                <a:latin typeface="Calibri" pitchFamily="34" charset="0"/>
                <a:cs typeface="Calibri" pitchFamily="34" charset="0"/>
              </a:rPr>
              <a:t>distribuții</a:t>
            </a:r>
            <a:r>
              <a:rPr lang="vi-VN" sz="1800" dirty="0">
                <a:latin typeface="Calibri" pitchFamily="34" charset="0"/>
                <a:cs typeface="Calibri" pitchFamily="34" charset="0"/>
              </a:rPr>
              <a:t>. </a:t>
            </a:r>
            <a:endParaRPr lang="en-US" sz="1800" dirty="0" smtClean="0">
              <a:latin typeface="Calibri" pitchFamily="34" charset="0"/>
              <a:cs typeface="Calibri" pitchFamily="34" charset="0"/>
            </a:endParaRPr>
          </a:p>
          <a:p>
            <a:pPr algn="just">
              <a:buNone/>
            </a:pPr>
            <a:r>
              <a:rPr lang="vi-VN" sz="1800" dirty="0">
                <a:latin typeface="Calibri" pitchFamily="34" charset="0"/>
                <a:cs typeface="Calibri" pitchFamily="34" charset="0"/>
              </a:rPr>
              <a:t>Această reprezentare grafică este în special utilă când se dorește compararea a două sau mai multe distribuții.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Box Plot este o modalitate grafică rapidă de a</a:t>
            </a:r>
            <a:r>
              <a:rPr lang="en-US" sz="1800" dirty="0">
                <a:latin typeface="Calibri" pitchFamily="34" charset="0"/>
                <a:cs typeface="Calibri" pitchFamily="34" charset="0"/>
              </a:rPr>
              <a:t> </a:t>
            </a:r>
            <a:r>
              <a:rPr lang="vi-VN" sz="1800" dirty="0">
                <a:latin typeface="Calibri" pitchFamily="34" charset="0"/>
                <a:cs typeface="Calibri" pitchFamily="34" charset="0"/>
              </a:rPr>
              <a:t>examina unul sau mai multe seturi de date.</a:t>
            </a:r>
            <a:r>
              <a:rPr lang="en-US" sz="1800" dirty="0">
                <a:latin typeface="Calibri" pitchFamily="34" charset="0"/>
                <a:cs typeface="Calibri" pitchFamily="34" charset="0"/>
              </a:rPr>
              <a:t> </a:t>
            </a:r>
            <a:r>
              <a:rPr lang="vi-VN" sz="1800" dirty="0">
                <a:latin typeface="Calibri" pitchFamily="34" charset="0"/>
                <a:cs typeface="Calibri" pitchFamily="34" charset="0"/>
              </a:rPr>
              <a:t>Este de asemenea foarte folositoare în</a:t>
            </a:r>
            <a:r>
              <a:rPr lang="en-US" sz="1800" dirty="0">
                <a:latin typeface="Calibri" pitchFamily="34" charset="0"/>
                <a:cs typeface="Calibri" pitchFamily="34" charset="0"/>
              </a:rPr>
              <a:t> </a:t>
            </a:r>
            <a:r>
              <a:rPr lang="vi-VN" sz="1800" dirty="0">
                <a:latin typeface="Calibri" pitchFamily="34" charset="0"/>
                <a:cs typeface="Calibri" pitchFamily="34" charset="0"/>
              </a:rPr>
              <a:t>detectarea valorilor aberante și descoperirea</a:t>
            </a:r>
            <a:r>
              <a:rPr lang="en-US" sz="1800" dirty="0">
                <a:latin typeface="Calibri" pitchFamily="34" charset="0"/>
                <a:cs typeface="Calibri" pitchFamily="34" charset="0"/>
              </a:rPr>
              <a:t> </a:t>
            </a:r>
            <a:r>
              <a:rPr lang="vi-VN" sz="1800" dirty="0">
                <a:latin typeface="Calibri" pitchFamily="34" charset="0"/>
                <a:cs typeface="Calibri" pitchFamily="34" charset="0"/>
              </a:rPr>
              <a:t>erorilor.</a:t>
            </a: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spTree>
    <p:extLst>
      <p:ext uri="{BB962C8B-B14F-4D97-AF65-F5344CB8AC3E}">
        <p14:creationId xmlns="" xmlns:p14="http://schemas.microsoft.com/office/powerpoint/2010/main" val="332573785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en-US" sz="1800" dirty="0" smtClean="0">
                <a:latin typeface="Calibri" pitchFamily="34" charset="0"/>
                <a:cs typeface="Calibri" pitchFamily="34" charset="0"/>
              </a:rPr>
              <a:t>Box plot </a:t>
            </a:r>
            <a:r>
              <a:rPr lang="en-US" sz="1800" dirty="0">
                <a:latin typeface="Calibri" pitchFamily="34" charset="0"/>
                <a:cs typeface="Calibri" pitchFamily="34" charset="0"/>
              </a:rPr>
              <a:t>i</a:t>
            </a:r>
            <a:r>
              <a:rPr lang="vi-VN" sz="1800" dirty="0" smtClean="0">
                <a:latin typeface="Calibri" pitchFamily="34" charset="0"/>
                <a:cs typeface="Calibri" pitchFamily="34" charset="0"/>
              </a:rPr>
              <a:t>nterpretare</a:t>
            </a:r>
            <a:r>
              <a:rPr lang="vi-VN" sz="1800" dirty="0">
                <a:latin typeface="Calibri" pitchFamily="34" charset="0"/>
                <a:cs typeface="Calibri" pitchFamily="34" charset="0"/>
              </a:rPr>
              <a:t>: </a:t>
            </a:r>
          </a:p>
          <a:p>
            <a:pPr algn="just">
              <a:buNone/>
            </a:pPr>
            <a:r>
              <a:rPr lang="vi-VN" sz="1800" dirty="0">
                <a:latin typeface="Calibri" pitchFamily="34" charset="0"/>
                <a:cs typeface="Calibri" pitchFamily="34" charset="0"/>
              </a:rPr>
              <a:t>•	Linia orizontală accentuată din mijlocul diagramei reprezintă mediana.</a:t>
            </a:r>
          </a:p>
          <a:p>
            <a:pPr algn="just">
              <a:buNone/>
            </a:pPr>
            <a:r>
              <a:rPr lang="vi-VN" sz="1800" dirty="0">
                <a:latin typeface="Calibri" pitchFamily="34" charset="0"/>
                <a:cs typeface="Calibri" pitchFamily="34" charset="0"/>
              </a:rPr>
              <a:t>•	Dreptunghiul de sub linia orizontală accentuată reprezintă 25% din date din partea inferioară a distribuției, cu limita inferioară fiind prima cuartilă.</a:t>
            </a:r>
          </a:p>
          <a:p>
            <a:pPr algn="just">
              <a:buNone/>
            </a:pPr>
            <a:r>
              <a:rPr lang="vi-VN" sz="1800" dirty="0">
                <a:latin typeface="Calibri" pitchFamily="34" charset="0"/>
                <a:cs typeface="Calibri" pitchFamily="34" charset="0"/>
              </a:rPr>
              <a:t>•	Dreptunghiul de deasupra liniei orizontale accentuată reprezintă 25% din datele din partea superioară a distribuției, cu linia superioară reprezentată de cea de-a treia cuartilă.</a:t>
            </a:r>
          </a:p>
          <a:p>
            <a:pPr algn="just">
              <a:buNone/>
            </a:pPr>
            <a:r>
              <a:rPr lang="vi-VN" sz="1800" dirty="0">
                <a:latin typeface="Calibri" pitchFamily="34" charset="0"/>
                <a:cs typeface="Calibri" pitchFamily="34" charset="0"/>
              </a:rPr>
              <a:t>•	Eventualele valori aberante sunt reprezentate prin puncte deasupra boxplotului</a:t>
            </a:r>
          </a:p>
        </p:txBody>
      </p:sp>
      <p:pic>
        <p:nvPicPr>
          <p:cNvPr id="819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1560" y="2852936"/>
            <a:ext cx="4036577" cy="30922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860032" y="3068985"/>
            <a:ext cx="3509233" cy="26601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93754336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Sumarul celor cinci numere este compus din:</a:t>
            </a:r>
          </a:p>
          <a:p>
            <a:pPr algn="just">
              <a:buNone/>
            </a:pPr>
            <a:endParaRPr lang="ro-RO" sz="1800" dirty="0" smtClean="0">
              <a:latin typeface="Calibri" pitchFamily="34" charset="0"/>
              <a:cs typeface="Calibri" pitchFamily="34" charset="0"/>
            </a:endParaRPr>
          </a:p>
          <a:p>
            <a:pPr algn="just"/>
            <a:r>
              <a:rPr lang="ro-RO" sz="1800" dirty="0" smtClean="0">
                <a:latin typeface="Calibri" pitchFamily="34" charset="0"/>
                <a:cs typeface="Calibri" pitchFamily="34" charset="0"/>
              </a:rPr>
              <a:t>min, cea mai mica valoare din esantion</a:t>
            </a:r>
          </a:p>
          <a:p>
            <a:pPr algn="just"/>
            <a:r>
              <a:rPr lang="ro-RO" sz="1800" dirty="0" smtClean="0">
                <a:latin typeface="Calibri" pitchFamily="34" charset="0"/>
                <a:cs typeface="Calibri" pitchFamily="34" charset="0"/>
              </a:rPr>
              <a:t>Q1, prima cuartila</a:t>
            </a:r>
          </a:p>
          <a:p>
            <a:pPr algn="just"/>
            <a:r>
              <a:rPr lang="ro-RO" sz="1800" dirty="0" smtClean="0">
                <a:latin typeface="Calibri" pitchFamily="34" charset="0"/>
                <a:cs typeface="Calibri" pitchFamily="34" charset="0"/>
              </a:rPr>
              <a:t>Mediana</a:t>
            </a:r>
          </a:p>
          <a:p>
            <a:pPr algn="just"/>
            <a:r>
              <a:rPr lang="ro-RO" sz="1800" dirty="0" smtClean="0">
                <a:latin typeface="Calibri" pitchFamily="34" charset="0"/>
                <a:cs typeface="Calibri" pitchFamily="34" charset="0"/>
              </a:rPr>
              <a:t>Q3, a treia cuartila</a:t>
            </a:r>
          </a:p>
          <a:p>
            <a:pPr algn="just"/>
            <a:r>
              <a:rPr lang="ro-RO" sz="1800" dirty="0" smtClean="0">
                <a:latin typeface="Calibri" pitchFamily="34" charset="0"/>
                <a:cs typeface="Calibri" pitchFamily="34" charset="0"/>
              </a:rPr>
              <a:t>max, cea mai mare valoare din esantion</a:t>
            </a:r>
          </a:p>
          <a:p>
            <a:pPr algn="just">
              <a:buNone/>
            </a:pPr>
            <a:endParaRPr lang="vi-VN" sz="1800" dirty="0">
              <a:latin typeface="Calibri" pitchFamily="34" charset="0"/>
              <a:cs typeface="Calibri" pitchFamily="34" charset="0"/>
            </a:endParaRPr>
          </a:p>
        </p:txBody>
      </p:sp>
    </p:spTree>
    <p:extLst>
      <p:ext uri="{BB962C8B-B14F-4D97-AF65-F5344CB8AC3E}">
        <p14:creationId xmlns="" xmlns:p14="http://schemas.microsoft.com/office/powerpoint/2010/main" val="52866079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57200" y="428604"/>
                <a:ext cx="8229600" cy="5697559"/>
              </a:xfrm>
            </p:spPr>
            <p:txBody>
              <a:bodyPr>
                <a:normAutofit/>
              </a:bodyPr>
              <a:lstStyle/>
              <a:p>
                <a:pPr algn="just">
                  <a:buNone/>
                </a:pPr>
                <a:r>
                  <a:rPr lang="ro-RO" sz="1800" dirty="0" smtClean="0">
                    <a:latin typeface="Calibri" pitchFamily="34" charset="0"/>
                    <a:cs typeface="Calibri" pitchFamily="34" charset="0"/>
                  </a:rPr>
                  <a:t>Pana acum am examinat metode numerice folosite pentru a sumariza datele pentru </a:t>
                </a:r>
              </a:p>
              <a:p>
                <a:pPr algn="just">
                  <a:buNone/>
                </a:pPr>
                <a:r>
                  <a:rPr lang="ro-RO" sz="1800" dirty="0" smtClean="0">
                    <a:latin typeface="Calibri" pitchFamily="34" charset="0"/>
                    <a:cs typeface="Calibri" pitchFamily="34" charset="0"/>
                  </a:rPr>
                  <a:t>cate o singura variabila. Foarte des suntem insa interesati de relatia dintre doua </a:t>
                </a:r>
              </a:p>
              <a:p>
                <a:pPr algn="just">
                  <a:buNone/>
                </a:pPr>
                <a:r>
                  <a:rPr lang="ro-RO" sz="1800" dirty="0" smtClean="0">
                    <a:latin typeface="Calibri" pitchFamily="34" charset="0"/>
                    <a:cs typeface="Calibri" pitchFamily="34" charset="0"/>
                  </a:rPr>
                  <a:t>variabile.</a:t>
                </a:r>
              </a:p>
              <a:p>
                <a:pPr algn="just">
                  <a:buNone/>
                </a:pPr>
                <a:r>
                  <a:rPr lang="ro-RO" sz="1800" b="1" dirty="0" smtClean="0">
                    <a:latin typeface="Calibri" pitchFamily="34" charset="0"/>
                    <a:cs typeface="Calibri" pitchFamily="34" charset="0"/>
                  </a:rPr>
                  <a:t>Covarianta</a:t>
                </a:r>
                <a:r>
                  <a:rPr lang="ro-RO" sz="1800" dirty="0" smtClean="0">
                    <a:latin typeface="Calibri" pitchFamily="34" charset="0"/>
                    <a:cs typeface="Calibri" pitchFamily="34" charset="0"/>
                  </a:rPr>
                  <a:t> este o masura descriptiva a asocierii liniare dintre doua variabile. </a:t>
                </a:r>
                <a:endParaRPr lang="en-US" sz="1800" dirty="0" smtClean="0">
                  <a:latin typeface="Calibri" pitchFamily="34" charset="0"/>
                  <a:cs typeface="Calibri" pitchFamily="34" charset="0"/>
                </a:endParaRPr>
              </a:p>
              <a:p>
                <a:pPr algn="just">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a:cs typeface="Calibri" pitchFamily="34" charset="0"/>
                            </a:rPr>
                          </m:ctrlPr>
                        </m:sSubPr>
                        <m:e>
                          <m:r>
                            <a:rPr lang="en-US" sz="1800" i="1">
                              <a:latin typeface="Cambria Math"/>
                              <a:cs typeface="Calibri" pitchFamily="34" charset="0"/>
                            </a:rPr>
                            <m:t>𝑠</m:t>
                          </m:r>
                        </m:e>
                        <m:sub>
                          <m:r>
                            <a:rPr lang="en-US" sz="1800" b="0" i="1" smtClean="0">
                              <a:latin typeface="Cambria Math"/>
                              <a:cs typeface="Calibri" pitchFamily="34" charset="0"/>
                            </a:rPr>
                            <m:t>𝑥𝑦</m:t>
                          </m:r>
                        </m:sub>
                      </m:sSub>
                      <m:r>
                        <a:rPr lang="en-US" sz="1800" b="0" i="1" smtClean="0">
                          <a:latin typeface="Cambria Math"/>
                          <a:cs typeface="Calibri" pitchFamily="34" charset="0"/>
                        </a:rPr>
                        <m:t>=</m:t>
                      </m:r>
                      <m:f>
                        <m:fPr>
                          <m:ctrlPr>
                            <a:rPr lang="en-US" sz="1800" b="0" i="1" smtClean="0">
                              <a:latin typeface="Cambria Math"/>
                              <a:cs typeface="Calibri" pitchFamily="34" charset="0"/>
                            </a:rPr>
                          </m:ctrlPr>
                        </m:fPr>
                        <m:num>
                          <m:nary>
                            <m:naryPr>
                              <m:chr m:val="∑"/>
                              <m:subHide m:val="on"/>
                              <m:supHide m:val="on"/>
                              <m:ctrlPr>
                                <a:rPr lang="en-US" sz="1800" b="0" i="1" smtClean="0">
                                  <a:latin typeface="Cambria Math"/>
                                  <a:cs typeface="Calibri" pitchFamily="34" charset="0"/>
                                </a:rPr>
                              </m:ctrlPr>
                            </m:naryPr>
                            <m:sub/>
                            <m:sup/>
                            <m:e>
                              <m:sSub>
                                <m:sSubPr>
                                  <m:ctrlPr>
                                    <a:rPr lang="en-US" sz="1800" b="0" i="1" smtClean="0">
                                      <a:latin typeface="Cambria Math"/>
                                      <a:cs typeface="Calibri" pitchFamily="34" charset="0"/>
                                    </a:rPr>
                                  </m:ctrlPr>
                                </m:sSubPr>
                                <m:e>
                                  <m:r>
                                    <a:rPr lang="en-US" sz="1800" i="1">
                                      <a:latin typeface="Cambria Math"/>
                                      <a:cs typeface="Calibri" pitchFamily="34" charset="0"/>
                                    </a:rPr>
                                    <m:t>(</m:t>
                                  </m:r>
                                  <m:r>
                                    <a:rPr lang="en-US" sz="1800" i="1">
                                      <a:latin typeface="Cambria Math"/>
                                      <a:cs typeface="Calibri" pitchFamily="34" charset="0"/>
                                    </a:rPr>
                                    <m:t>𝑥</m:t>
                                  </m:r>
                                </m:e>
                                <m:sub>
                                  <m:r>
                                    <a:rPr lang="en-US" sz="1800" b="0" i="1" smtClean="0">
                                      <a:latin typeface="Cambria Math"/>
                                      <a:cs typeface="Calibri" pitchFamily="34" charset="0"/>
                                    </a:rPr>
                                    <m:t>𝑖</m:t>
                                  </m:r>
                                </m:sub>
                              </m:sSub>
                              <m:r>
                                <a:rPr lang="en-US" sz="1800" b="0" i="1" smtClean="0">
                                  <a:latin typeface="Cambria Math"/>
                                  <a:cs typeface="Calibri" pitchFamily="34" charset="0"/>
                                </a:rPr>
                                <m:t>−</m:t>
                              </m:r>
                              <m:bar>
                                <m:barPr>
                                  <m:pos m:val="top"/>
                                  <m:ctrlPr>
                                    <a:rPr lang="en-US" sz="1800" b="0" i="1" smtClean="0">
                                      <a:latin typeface="Cambria Math"/>
                                      <a:cs typeface="Calibri" pitchFamily="34" charset="0"/>
                                    </a:rPr>
                                  </m:ctrlPr>
                                </m:barPr>
                                <m:e>
                                  <m:r>
                                    <a:rPr lang="en-US" sz="1800" b="0" i="1" smtClean="0">
                                      <a:latin typeface="Cambria Math"/>
                                      <a:cs typeface="Calibri" pitchFamily="34" charset="0"/>
                                    </a:rPr>
                                    <m:t>𝑥</m:t>
                                  </m:r>
                                </m:e>
                              </m:bar>
                              <m:r>
                                <a:rPr lang="en-US" sz="1800" b="0" i="1" smtClean="0">
                                  <a:latin typeface="Cambria Math"/>
                                  <a:cs typeface="Calibri" pitchFamily="34" charset="0"/>
                                </a:rPr>
                                <m:t>)(</m:t>
                              </m:r>
                              <m:sSub>
                                <m:sSubPr>
                                  <m:ctrlPr>
                                    <a:rPr lang="en-US" sz="1800" i="1">
                                      <a:latin typeface="Cambria Math"/>
                                      <a:cs typeface="Calibri" pitchFamily="34" charset="0"/>
                                    </a:rPr>
                                  </m:ctrlPr>
                                </m:sSubPr>
                                <m:e>
                                  <m:r>
                                    <a:rPr lang="en-US" sz="1800" b="0" i="1" smtClean="0">
                                      <a:latin typeface="Cambria Math"/>
                                      <a:cs typeface="Calibri" pitchFamily="34" charset="0"/>
                                    </a:rPr>
                                    <m:t>𝑦</m:t>
                                  </m:r>
                                </m:e>
                                <m:sub>
                                  <m:r>
                                    <a:rPr lang="en-US" sz="1800" i="1">
                                      <a:latin typeface="Cambria Math"/>
                                      <a:cs typeface="Calibri" pitchFamily="34" charset="0"/>
                                    </a:rPr>
                                    <m:t>𝑖</m:t>
                                  </m:r>
                                </m:sub>
                              </m:sSub>
                              <m:r>
                                <a:rPr lang="en-US" sz="1800" i="1">
                                  <a:latin typeface="Cambria Math"/>
                                  <a:cs typeface="Calibri" pitchFamily="34" charset="0"/>
                                </a:rPr>
                                <m:t>−</m:t>
                              </m:r>
                              <m:bar>
                                <m:barPr>
                                  <m:pos m:val="top"/>
                                  <m:ctrlPr>
                                    <a:rPr lang="en-US" sz="1800" i="1">
                                      <a:latin typeface="Cambria Math"/>
                                      <a:cs typeface="Calibri" pitchFamily="34" charset="0"/>
                                    </a:rPr>
                                  </m:ctrlPr>
                                </m:barPr>
                                <m:e>
                                  <m:r>
                                    <a:rPr lang="en-US" sz="1800" b="0" i="1" smtClean="0">
                                      <a:latin typeface="Cambria Math"/>
                                      <a:cs typeface="Calibri" pitchFamily="34" charset="0"/>
                                    </a:rPr>
                                    <m:t>𝑦</m:t>
                                  </m:r>
                                </m:e>
                              </m:bar>
                              <m:r>
                                <a:rPr lang="en-US" sz="1800" b="0" i="1" smtClean="0">
                                  <a:latin typeface="Cambria Math"/>
                                  <a:cs typeface="Calibri" pitchFamily="34" charset="0"/>
                                </a:rPr>
                                <m:t>)</m:t>
                              </m:r>
                            </m:e>
                          </m:nary>
                        </m:num>
                        <m:den>
                          <m:r>
                            <a:rPr lang="en-US" sz="1800" b="0" i="1" smtClean="0">
                              <a:latin typeface="Cambria Math"/>
                              <a:cs typeface="Calibri" pitchFamily="34" charset="0"/>
                            </a:rPr>
                            <m:t>𝑛</m:t>
                          </m:r>
                          <m:r>
                            <a:rPr lang="en-US" sz="1800" b="0" i="1" smtClean="0">
                              <a:latin typeface="Cambria Math"/>
                              <a:cs typeface="Calibri" pitchFamily="34" charset="0"/>
                            </a:rPr>
                            <m:t>−1</m:t>
                          </m:r>
                        </m:den>
                      </m:f>
                    </m:oMath>
                  </m:oMathPara>
                </a14:m>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428604"/>
                <a:ext cx="8229600" cy="5697559"/>
              </a:xfrm>
              <a:blipFill rotWithShape="1">
                <a:blip r:embed="rId2" cstate="print"/>
                <a:stretch>
                  <a:fillRect t="-535"/>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7544" y="2492896"/>
            <a:ext cx="4032448" cy="18930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16016" y="2477632"/>
            <a:ext cx="3699687" cy="18722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220072" y="5042068"/>
            <a:ext cx="2376264" cy="5182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67544" y="4385943"/>
            <a:ext cx="4152469" cy="20355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75332977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fontScale="92500" lnSpcReduction="10000"/>
          </a:bodyPr>
          <a:lstStyle/>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b="1" dirty="0" smtClean="0">
                <a:latin typeface="Calibri" pitchFamily="34" charset="0"/>
                <a:cs typeface="Calibri" pitchFamily="34" charset="0"/>
              </a:rPr>
              <a:t>Interpretare</a:t>
            </a:r>
            <a:r>
              <a:rPr lang="ro-RO" sz="1800" dirty="0" smtClean="0">
                <a:latin typeface="Calibri" pitchFamily="34" charset="0"/>
                <a:cs typeface="Calibri" pitchFamily="34" charset="0"/>
              </a:rPr>
              <a:t>: Punctele din cadranul I corespund valorilor lui x mai mari decat media si valorilor lui y mai mare decat media; punctele din cadranul II corespund valorilor lui x mai mici decat media si valorilor lui y mai mare decat media, etc.</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Daca valoarea covariantei este pozitiva, punctele cu cea mai mare influenta asupra covariantei se vor gasi in cadranul I si III. Astfel, o valoare pozitiva a covariantei indica o asociatie liniara pozitiva intre x si y, astfel cand x creste, valoarea lui y creste.</a:t>
            </a: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2052"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91680" y="476672"/>
            <a:ext cx="5553075" cy="2790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9461070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ro-RO" sz="1800" dirty="0" smtClean="0">
                <a:latin typeface="Calibri" pitchFamily="34" charset="0"/>
                <a:cs typeface="Calibri" pitchFamily="34" charset="0"/>
              </a:rPr>
              <a:t>Din discutia de mai sus reiese ca o valoare pozitiva mare a covariantei indica o relatiie pozitiva liniara puternica si o valoare negativa mare a covariantei indica o relatiei negativa liniara puternica.</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Cu toate acestea, o problemă cu utilizarea covarianței ca o măsură a forței relației liniare este că valoarea covarianței depinde pe unitățile de măsură pentru x și y. De exemplu, să presupunem că suntem interesați relația dintre înălțimea x și greutatea y pentru indivizi. În mod clar puterea relația ar trebui să fie aceeași dacă măsuram înălțimea în cm sau inci.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O măsură a relației între două variabile care nu sunt afectate de unitățile de măsură pentru x și y este </a:t>
            </a:r>
            <a:r>
              <a:rPr lang="ro-RO" sz="1800" b="1" dirty="0" smtClean="0">
                <a:latin typeface="Calibri" pitchFamily="34" charset="0"/>
                <a:cs typeface="Calibri" pitchFamily="34" charset="0"/>
              </a:rPr>
              <a:t>coeficient</a:t>
            </a:r>
            <a:r>
              <a:rPr lang="en-US" sz="1800" b="1" dirty="0" err="1" smtClean="0">
                <a:latin typeface="Calibri" pitchFamily="34" charset="0"/>
                <a:cs typeface="Calibri" pitchFamily="34" charset="0"/>
              </a:rPr>
              <a:t>ul</a:t>
            </a:r>
            <a:r>
              <a:rPr lang="ro-RO" sz="1800" b="1" dirty="0" smtClean="0">
                <a:latin typeface="Calibri" pitchFamily="34" charset="0"/>
                <a:cs typeface="Calibri" pitchFamily="34" charset="0"/>
              </a:rPr>
              <a:t> de corelație.</a:t>
            </a:r>
          </a:p>
          <a:p>
            <a:pPr algn="just">
              <a:buNone/>
            </a:pPr>
            <a:endParaRPr lang="ro-RO" sz="1800" dirty="0">
              <a:latin typeface="Calibri" pitchFamily="34" charset="0"/>
              <a:cs typeface="Calibri" pitchFamily="34" charset="0"/>
            </a:endParaRPr>
          </a:p>
        </p:txBody>
      </p:sp>
      <p:pic>
        <p:nvPicPr>
          <p:cNvPr id="30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1560" y="4437112"/>
            <a:ext cx="1656184" cy="6810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915816" y="4149080"/>
            <a:ext cx="5522913" cy="2139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017624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ro-RO" b="1" dirty="0" smtClean="0">
                <a:solidFill>
                  <a:schemeClr val="tx1"/>
                </a:solidFill>
                <a:latin typeface="Calibri" pitchFamily="34" charset="0"/>
                <a:cs typeface="Calibri" pitchFamily="34" charset="0"/>
              </a:rPr>
              <a:t>Afinele pot încetini îmbătrânirea? </a:t>
            </a:r>
            <a:r>
              <a:rPr lang="ro-RO" dirty="0" smtClean="0">
                <a:solidFill>
                  <a:schemeClr val="tx1"/>
                </a:solidFill>
                <a:latin typeface="Calibri" pitchFamily="34" charset="0"/>
                <a:cs typeface="Calibri" pitchFamily="34" charset="0"/>
              </a:rPr>
              <a:t>Un studiu indică faptul că antioxidanții găsiți în afine pot încetini procesul de îmbătrânire. În acest studiu, șobolani în vârstă de 19 luni (echivalent cu oameni de 60 de ani) au fost hrăniți fie cu dieta lor standard sau o dietă suplimentată cu afine, căpșuni sau pudra de spanac. După opt săptămâni, șobolanilor le-au fost administrate teste de memorie și abilități motrice. Deși toți șobolanii cu dieta suplimentată  au prezentat o îmbunătățire, cei cu dieta suplimentată cu pulbere de afine au arătat cea mai notabilă îmbunătățire.</a:t>
            </a:r>
          </a:p>
          <a:p>
            <a:pPr algn="just">
              <a:buNone/>
            </a:pPr>
            <a:r>
              <a:rPr lang="ro-RO" dirty="0" smtClean="0">
                <a:solidFill>
                  <a:schemeClr val="tx1"/>
                </a:solidFill>
                <a:latin typeface="Calibri" pitchFamily="34" charset="0"/>
                <a:cs typeface="Calibri" pitchFamily="34" charset="0"/>
              </a:rPr>
              <a:t> </a:t>
            </a:r>
            <a:endParaRPr lang="en-US" dirty="0" smtClean="0">
              <a:solidFill>
                <a:schemeClr val="tx1"/>
              </a:solidFill>
              <a:latin typeface="Calibri" pitchFamily="34" charset="0"/>
              <a:cs typeface="Calibri" pitchFamily="34" charset="0"/>
            </a:endParaRPr>
          </a:p>
          <a:p>
            <a:pPr algn="just">
              <a:buNone/>
            </a:pPr>
            <a:r>
              <a:rPr lang="en-US" b="1" dirty="0" smtClean="0">
                <a:solidFill>
                  <a:schemeClr val="tx1"/>
                </a:solidFill>
                <a:latin typeface="Calibri" pitchFamily="34" charset="0"/>
                <a:cs typeface="Calibri" pitchFamily="34" charset="0"/>
              </a:rPr>
              <a:t>V</a:t>
            </a:r>
            <a:r>
              <a:rPr lang="ro-RO" b="1" dirty="0" err="1" smtClean="0">
                <a:solidFill>
                  <a:schemeClr val="tx1"/>
                </a:solidFill>
                <a:latin typeface="Calibri" pitchFamily="34" charset="0"/>
                <a:cs typeface="Calibri" pitchFamily="34" charset="0"/>
              </a:rPr>
              <a:t>ariabila</a:t>
            </a:r>
            <a:r>
              <a:rPr lang="ro-RO" b="1" dirty="0" smtClean="0">
                <a:solidFill>
                  <a:schemeClr val="tx1"/>
                </a:solidFill>
                <a:latin typeface="Calibri" pitchFamily="34" charset="0"/>
                <a:cs typeface="Calibri" pitchFamily="34" charset="0"/>
              </a:rPr>
              <a:t> independenta</a:t>
            </a:r>
            <a:r>
              <a:rPr lang="ro-RO" dirty="0" smtClean="0">
                <a:solidFill>
                  <a:schemeClr val="tx1"/>
                </a:solidFill>
                <a:latin typeface="Calibri" pitchFamily="34" charset="0"/>
                <a:cs typeface="Calibri" pitchFamily="34" charset="0"/>
              </a:rPr>
              <a:t>: suplimentul alimentar (nimic, afine, căpșuni, spanac)</a:t>
            </a:r>
          </a:p>
          <a:p>
            <a:pPr algn="just">
              <a:buNone/>
            </a:pPr>
            <a:r>
              <a:rPr lang="en-US" b="1" dirty="0" smtClean="0">
                <a:solidFill>
                  <a:schemeClr val="tx1"/>
                </a:solidFill>
                <a:latin typeface="Calibri" pitchFamily="34" charset="0"/>
                <a:cs typeface="Calibri" pitchFamily="34" charset="0"/>
              </a:rPr>
              <a:t>V</a:t>
            </a:r>
            <a:r>
              <a:rPr lang="ro-RO" b="1" dirty="0" err="1" smtClean="0">
                <a:solidFill>
                  <a:schemeClr val="tx1"/>
                </a:solidFill>
                <a:latin typeface="Calibri" pitchFamily="34" charset="0"/>
                <a:cs typeface="Calibri" pitchFamily="34" charset="0"/>
              </a:rPr>
              <a:t>ariabila</a:t>
            </a:r>
            <a:r>
              <a:rPr lang="ro-RO" b="1" dirty="0" smtClean="0">
                <a:solidFill>
                  <a:schemeClr val="tx1"/>
                </a:solidFill>
                <a:latin typeface="Calibri" pitchFamily="34" charset="0"/>
                <a:cs typeface="Calibri" pitchFamily="34" charset="0"/>
              </a:rPr>
              <a:t> dependenta</a:t>
            </a:r>
            <a:r>
              <a:rPr lang="ro-RO" dirty="0" smtClean="0">
                <a:solidFill>
                  <a:schemeClr val="tx1"/>
                </a:solidFill>
                <a:latin typeface="Calibri" pitchFamily="34" charset="0"/>
                <a:cs typeface="Calibri" pitchFamily="34" charset="0"/>
              </a:rPr>
              <a:t>: test memorie si test motric</a:t>
            </a:r>
            <a:endParaRPr lang="en-US" dirty="0" smtClean="0">
              <a:solidFill>
                <a:schemeClr val="tx1"/>
              </a:solidFill>
              <a:latin typeface="Calibri" pitchFamily="34" charset="0"/>
              <a:cs typeface="Calibri" pitchFamily="34" charset="0"/>
            </a:endParaRPr>
          </a:p>
          <a:p>
            <a:pPr algn="just">
              <a:buNone/>
            </a:pPr>
            <a:endParaRPr lang="en-US"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In exemplul anterior obtinem</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b="1" dirty="0" smtClean="0">
                <a:latin typeface="Calibri" pitchFamily="34" charset="0"/>
                <a:cs typeface="Calibri" pitchFamily="34" charset="0"/>
              </a:rPr>
              <a:t>Interpretare: </a:t>
            </a:r>
            <a:r>
              <a:rPr lang="ro-RO" sz="1800" dirty="0" smtClean="0">
                <a:latin typeface="Calibri" pitchFamily="34" charset="0"/>
                <a:cs typeface="Calibri" pitchFamily="34" charset="0"/>
              </a:rPr>
              <a:t>În general, se poate arăta că dacă toate punctele dintr-un set de date se încadrează pe o panta pozitivă a unei linii dreapte, valoarea coeficientului de corelație a eșantionului este de 1; adică o corelație a eșantionului cu coeficientul 1 corespunde unei relații liniare pozitive perfecte între x și y.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În plus, dacă punctele din setul de date se încadrează pe o linie dreaptă cu panta negativă, valoarea coeficientului de corelație a eșantionului este de 1; adică un coeficient de corelație a eșantionului din 1 corespunde unei relații liniare negative între x și y.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O valoare r</a:t>
            </a:r>
            <a:r>
              <a:rPr lang="ro-RO" sz="1800" baseline="-25000" dirty="0" smtClean="0">
                <a:latin typeface="Calibri" pitchFamily="34" charset="0"/>
                <a:cs typeface="Calibri" pitchFamily="34" charset="0"/>
              </a:rPr>
              <a:t>xy</a:t>
            </a:r>
            <a:r>
              <a:rPr lang="ro-RO" sz="1800" dirty="0" smtClean="0">
                <a:latin typeface="Calibri" pitchFamily="34" charset="0"/>
                <a:cs typeface="Calibri" pitchFamily="34" charset="0"/>
              </a:rPr>
              <a:t> egală cu zero indică nicio relație liniară între x și y, iar valorile lui r</a:t>
            </a:r>
            <a:r>
              <a:rPr lang="ro-RO" sz="1800" baseline="-25000" dirty="0" smtClean="0">
                <a:latin typeface="Calibri" pitchFamily="34" charset="0"/>
                <a:cs typeface="Calibri" pitchFamily="34" charset="0"/>
              </a:rPr>
              <a:t>xy</a:t>
            </a:r>
            <a:r>
              <a:rPr lang="ro-RO" sz="1800" dirty="0" smtClean="0">
                <a:latin typeface="Calibri" pitchFamily="34" charset="0"/>
                <a:cs typeface="Calibri" pitchFamily="34" charset="0"/>
              </a:rPr>
              <a:t> lângă </a:t>
            </a:r>
          </a:p>
          <a:p>
            <a:pPr algn="just">
              <a:buNone/>
            </a:pPr>
            <a:r>
              <a:rPr lang="ro-RO" sz="1800" dirty="0" smtClean="0">
                <a:latin typeface="Calibri" pitchFamily="34" charset="0"/>
                <a:cs typeface="Calibri" pitchFamily="34" charset="0"/>
              </a:rPr>
              <a:t>zero indică o relație liniară slabă.</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63888" y="764704"/>
            <a:ext cx="2505075"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76681597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endParaRPr lang="vi-VN" sz="1800" dirty="0">
              <a:latin typeface="Calibri" pitchFamily="34" charset="0"/>
              <a:cs typeface="Calibri" pitchFamily="34" charset="0"/>
            </a:endParaRPr>
          </a:p>
          <a:p>
            <a:pPr algn="just">
              <a:buNone/>
            </a:pPr>
            <a:r>
              <a:rPr lang="vi-VN" sz="1800" b="1" dirty="0">
                <a:latin typeface="Calibri" pitchFamily="34" charset="0"/>
                <a:cs typeface="Calibri" pitchFamily="34" charset="0"/>
              </a:rPr>
              <a:t>În încheiere</a:t>
            </a:r>
            <a:r>
              <a:rPr lang="vi-VN" sz="1800" dirty="0">
                <a:latin typeface="Calibri" pitchFamily="34" charset="0"/>
                <a:cs typeface="Calibri" pitchFamily="34" charset="0"/>
              </a:rPr>
              <a:t>, observăm că corelația oferă o măsură de asociere liniară și </a:t>
            </a:r>
            <a:r>
              <a:rPr lang="vi-VN" sz="1800" dirty="0" smtClean="0">
                <a:latin typeface="Calibri" pitchFamily="34" charset="0"/>
                <a:cs typeface="Calibri" pitchFamily="34" charset="0"/>
              </a:rPr>
              <a:t>nu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în </a:t>
            </a:r>
            <a:r>
              <a:rPr lang="vi-VN" sz="1800" dirty="0">
                <a:latin typeface="Calibri" pitchFamily="34" charset="0"/>
                <a:cs typeface="Calibri" pitchFamily="34" charset="0"/>
              </a:rPr>
              <a:t>mod necesar </a:t>
            </a:r>
            <a:r>
              <a:rPr lang="en-US" sz="1800" dirty="0" smtClean="0">
                <a:latin typeface="Calibri" pitchFamily="34" charset="0"/>
                <a:cs typeface="Calibri" pitchFamily="34" charset="0"/>
              </a:rPr>
              <a:t>de </a:t>
            </a:r>
            <a:r>
              <a:rPr lang="vi-VN" sz="1800" dirty="0" smtClean="0">
                <a:latin typeface="Calibri" pitchFamily="34" charset="0"/>
                <a:cs typeface="Calibri" pitchFamily="34" charset="0"/>
              </a:rPr>
              <a:t>cauzalitate</a:t>
            </a:r>
            <a:r>
              <a:rPr lang="vi-VN" sz="1800" dirty="0">
                <a:latin typeface="Calibri" pitchFamily="34" charset="0"/>
                <a:cs typeface="Calibri" pitchFamily="34" charset="0"/>
              </a:rPr>
              <a:t>.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O </a:t>
            </a:r>
            <a:r>
              <a:rPr lang="vi-VN" sz="1800" dirty="0">
                <a:latin typeface="Calibri" pitchFamily="34" charset="0"/>
                <a:cs typeface="Calibri" pitchFamily="34" charset="0"/>
              </a:rPr>
              <a:t>corelație ridicată între două variabile nu înseamnă </a:t>
            </a:r>
            <a:r>
              <a:rPr lang="vi-VN" sz="1800" dirty="0" smtClean="0">
                <a:latin typeface="Calibri" pitchFamily="34" charset="0"/>
                <a:cs typeface="Calibri" pitchFamily="34" charset="0"/>
              </a:rPr>
              <a:t>asta</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modificările </a:t>
            </a:r>
            <a:r>
              <a:rPr lang="vi-VN" sz="1800" dirty="0">
                <a:latin typeface="Calibri" pitchFamily="34" charset="0"/>
                <a:cs typeface="Calibri" pitchFamily="34" charset="0"/>
              </a:rPr>
              <a:t>într-o variabilă vor cauza modificări în cealaltă variabilă.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De </a:t>
            </a:r>
            <a:r>
              <a:rPr lang="vi-VN" sz="1800" dirty="0">
                <a:latin typeface="Calibri" pitchFamily="34" charset="0"/>
                <a:cs typeface="Calibri" pitchFamily="34" charset="0"/>
              </a:rPr>
              <a:t>exemplu, </a:t>
            </a:r>
            <a:r>
              <a:rPr lang="vi-VN" sz="1800" dirty="0" smtClean="0">
                <a:latin typeface="Calibri" pitchFamily="34" charset="0"/>
                <a:cs typeface="Calibri" pitchFamily="34" charset="0"/>
              </a:rPr>
              <a:t>putem</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constat</a:t>
            </a:r>
            <a:r>
              <a:rPr lang="en-US" sz="1800" dirty="0" smtClean="0">
                <a:latin typeface="Calibri" pitchFamily="34" charset="0"/>
                <a:cs typeface="Calibri" pitchFamily="34" charset="0"/>
              </a:rPr>
              <a:t>a</a:t>
            </a:r>
            <a:r>
              <a:rPr lang="vi-VN" sz="1800" dirty="0" smtClean="0">
                <a:latin typeface="Calibri" pitchFamily="34" charset="0"/>
                <a:cs typeface="Calibri" pitchFamily="34" charset="0"/>
              </a:rPr>
              <a:t> </a:t>
            </a:r>
            <a:r>
              <a:rPr lang="vi-VN" sz="1800" dirty="0">
                <a:latin typeface="Calibri" pitchFamily="34" charset="0"/>
                <a:cs typeface="Calibri" pitchFamily="34" charset="0"/>
              </a:rPr>
              <a:t>că evaluarea calității și prețul tipic al meselor la restaurante sunt corelate pozitiv</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Cu </a:t>
            </a:r>
            <a:r>
              <a:rPr lang="vi-VN" sz="1800" dirty="0">
                <a:latin typeface="Calibri" pitchFamily="34" charset="0"/>
                <a:cs typeface="Calibri" pitchFamily="34" charset="0"/>
              </a:rPr>
              <a:t>toate acestea, pur și simplu creșterea prețului la masă la un restaurant nu va cauza </a:t>
            </a:r>
            <a:r>
              <a:rPr lang="vi-VN" sz="1800" dirty="0" smtClean="0">
                <a:latin typeface="Calibri" pitchFamily="34" charset="0"/>
                <a:cs typeface="Calibri" pitchFamily="34" charset="0"/>
              </a:rPr>
              <a:t>calitatea</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să </a:t>
            </a:r>
            <a:r>
              <a:rPr lang="vi-VN" sz="1800" dirty="0">
                <a:latin typeface="Calibri" pitchFamily="34" charset="0"/>
                <a:cs typeface="Calibri" pitchFamily="34" charset="0"/>
              </a:rPr>
              <a:t>crească.</a:t>
            </a: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spTree>
    <p:extLst>
      <p:ext uri="{BB962C8B-B14F-4D97-AF65-F5344CB8AC3E}">
        <p14:creationId xmlns="" xmlns:p14="http://schemas.microsoft.com/office/powerpoint/2010/main" val="137772387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28604"/>
            <a:ext cx="8964488" cy="5697559"/>
          </a:xfrm>
        </p:spPr>
        <p:txBody>
          <a:bodyPr>
            <a:normAutofit/>
          </a:bodyPr>
          <a:lstStyle/>
          <a:p>
            <a:pPr algn="just">
              <a:buNone/>
            </a:pPr>
            <a:r>
              <a:rPr lang="vi-VN" sz="1800" b="1" dirty="0">
                <a:solidFill>
                  <a:srgbClr val="FF0000"/>
                </a:solidFill>
                <a:latin typeface="Calibri" pitchFamily="34" charset="0"/>
                <a:cs typeface="Calibri" pitchFamily="34" charset="0"/>
              </a:rPr>
              <a:t>Semnul + sau – arată tipul (direcţia) </a:t>
            </a:r>
            <a:r>
              <a:rPr lang="vi-VN" sz="1800" b="1" dirty="0" smtClean="0">
                <a:solidFill>
                  <a:srgbClr val="FF0000"/>
                </a:solidFill>
                <a:latin typeface="Calibri" pitchFamily="34" charset="0"/>
                <a:cs typeface="Calibri" pitchFamily="34" charset="0"/>
              </a:rPr>
              <a:t>relaţiei</a:t>
            </a:r>
            <a:r>
              <a:rPr lang="en-US" sz="1800" b="1" dirty="0" smtClean="0">
                <a:solidFill>
                  <a:srgbClr val="FF0000"/>
                </a:solidFill>
                <a:latin typeface="Calibri" pitchFamily="34" charset="0"/>
                <a:cs typeface="Calibri" pitchFamily="34" charset="0"/>
              </a:rPr>
              <a:t> </a:t>
            </a:r>
            <a:r>
              <a:rPr lang="vi-VN" sz="1800" b="1" dirty="0" smtClean="0">
                <a:solidFill>
                  <a:srgbClr val="FF0000"/>
                </a:solidFill>
                <a:latin typeface="Calibri" pitchFamily="34" charset="0"/>
                <a:cs typeface="Calibri" pitchFamily="34" charset="0"/>
              </a:rPr>
              <a:t>Valoarea </a:t>
            </a:r>
            <a:r>
              <a:rPr lang="vi-VN" sz="1800" b="1" dirty="0">
                <a:solidFill>
                  <a:srgbClr val="FF0000"/>
                </a:solidFill>
                <a:latin typeface="Calibri" pitchFamily="34" charset="0"/>
                <a:cs typeface="Calibri" pitchFamily="34" charset="0"/>
              </a:rPr>
              <a:t>numerică arată </a:t>
            </a:r>
            <a:r>
              <a:rPr lang="vi-VN" sz="1800" b="1" dirty="0" smtClean="0">
                <a:solidFill>
                  <a:srgbClr val="FF0000"/>
                </a:solidFill>
                <a:latin typeface="Calibri" pitchFamily="34" charset="0"/>
                <a:cs typeface="Calibri" pitchFamily="34" charset="0"/>
              </a:rPr>
              <a:t>intensitatea</a:t>
            </a:r>
            <a:r>
              <a:rPr lang="en-US" sz="1800" b="1" dirty="0" smtClean="0">
                <a:solidFill>
                  <a:srgbClr val="FF0000"/>
                </a:solidFill>
                <a:latin typeface="Calibri" pitchFamily="34" charset="0"/>
                <a:cs typeface="Calibri" pitchFamily="34" charset="0"/>
              </a:rPr>
              <a:t> r</a:t>
            </a:r>
            <a:r>
              <a:rPr lang="vi-VN" sz="1800" b="1" dirty="0" smtClean="0">
                <a:solidFill>
                  <a:srgbClr val="FF0000"/>
                </a:solidFill>
                <a:latin typeface="Calibri" pitchFamily="34" charset="0"/>
                <a:cs typeface="Calibri" pitchFamily="34" charset="0"/>
              </a:rPr>
              <a:t>elaţiei</a:t>
            </a:r>
            <a:r>
              <a:rPr lang="en-US" sz="1800" b="1" dirty="0" smtClean="0">
                <a:solidFill>
                  <a:srgbClr val="FF0000"/>
                </a:solidFill>
                <a:latin typeface="Calibri" pitchFamily="34" charset="0"/>
                <a:cs typeface="Calibri" pitchFamily="34" charset="0"/>
              </a:rPr>
              <a:t>.</a:t>
            </a:r>
          </a:p>
          <a:p>
            <a:pPr algn="just">
              <a:buNone/>
            </a:pPr>
            <a:endParaRPr lang="en-US" sz="1800" b="1" dirty="0">
              <a:solidFill>
                <a:srgbClr val="FF0000"/>
              </a:solidFill>
              <a:latin typeface="Calibri" pitchFamily="34" charset="0"/>
              <a:cs typeface="Calibri" pitchFamily="34" charset="0"/>
            </a:endParaRPr>
          </a:p>
          <a:p>
            <a:pPr algn="just">
              <a:buNone/>
            </a:pPr>
            <a:endParaRPr lang="en-US" sz="1800" b="1" dirty="0" smtClean="0">
              <a:solidFill>
                <a:srgbClr val="FF0000"/>
              </a:solidFill>
              <a:latin typeface="Calibri" pitchFamily="34" charset="0"/>
              <a:cs typeface="Calibri" pitchFamily="34" charset="0"/>
            </a:endParaRPr>
          </a:p>
          <a:p>
            <a:pPr algn="just">
              <a:buNone/>
            </a:pPr>
            <a:endParaRPr lang="en-US" sz="1800" b="1" dirty="0">
              <a:solidFill>
                <a:srgbClr val="FF0000"/>
              </a:solidFill>
              <a:latin typeface="Calibri" pitchFamily="34" charset="0"/>
              <a:cs typeface="Calibri" pitchFamily="34" charset="0"/>
            </a:endParaRPr>
          </a:p>
          <a:p>
            <a:pPr algn="just">
              <a:buNone/>
            </a:pPr>
            <a:endParaRPr lang="en-US" sz="1800" b="1" dirty="0" smtClean="0">
              <a:solidFill>
                <a:srgbClr val="FF0000"/>
              </a:solidFill>
              <a:latin typeface="Calibri" pitchFamily="34" charset="0"/>
              <a:cs typeface="Calibri" pitchFamily="34" charset="0"/>
            </a:endParaRPr>
          </a:p>
          <a:p>
            <a:pPr algn="just">
              <a:buNone/>
            </a:pPr>
            <a:endParaRPr lang="en-US" sz="1800" b="1" dirty="0">
              <a:solidFill>
                <a:srgbClr val="FF0000"/>
              </a:solidFill>
              <a:latin typeface="Calibri" pitchFamily="34" charset="0"/>
              <a:cs typeface="Calibri" pitchFamily="34" charset="0"/>
            </a:endParaRPr>
          </a:p>
          <a:p>
            <a:pPr algn="just">
              <a:buNone/>
            </a:pPr>
            <a:endParaRPr lang="en-US" sz="1800" b="1" dirty="0" smtClean="0">
              <a:solidFill>
                <a:srgbClr val="FF0000"/>
              </a:solidFill>
              <a:latin typeface="Calibri" pitchFamily="34" charset="0"/>
              <a:cs typeface="Calibri" pitchFamily="34" charset="0"/>
            </a:endParaRPr>
          </a:p>
          <a:p>
            <a:pPr algn="just">
              <a:buNone/>
            </a:pPr>
            <a:endParaRPr lang="en-US" sz="1800" b="1" dirty="0">
              <a:solidFill>
                <a:srgbClr val="FF0000"/>
              </a:solidFill>
              <a:latin typeface="Calibri" pitchFamily="34" charset="0"/>
              <a:cs typeface="Calibri" pitchFamily="34" charset="0"/>
            </a:endParaRPr>
          </a:p>
          <a:p>
            <a:pPr algn="just">
              <a:buNone/>
            </a:pPr>
            <a:endParaRPr lang="en-US" sz="1800" b="1" dirty="0" smtClean="0">
              <a:solidFill>
                <a:srgbClr val="FF0000"/>
              </a:solidFill>
              <a:latin typeface="Calibri" pitchFamily="34" charset="0"/>
              <a:cs typeface="Calibri" pitchFamily="34" charset="0"/>
            </a:endParaRPr>
          </a:p>
          <a:p>
            <a:pPr algn="just">
              <a:buNone/>
            </a:pPr>
            <a:endParaRPr lang="en-US" sz="1800" b="1" dirty="0">
              <a:solidFill>
                <a:srgbClr val="FF0000"/>
              </a:solidFill>
              <a:latin typeface="Calibri" pitchFamily="34" charset="0"/>
              <a:cs typeface="Calibri" pitchFamily="34" charset="0"/>
            </a:endParaRPr>
          </a:p>
          <a:p>
            <a:pPr algn="just"/>
            <a:r>
              <a:rPr lang="vi-VN" sz="1800" dirty="0">
                <a:latin typeface="Calibri" pitchFamily="34" charset="0"/>
                <a:cs typeface="Calibri" pitchFamily="34" charset="0"/>
              </a:rPr>
              <a:t>În cazul unui </a:t>
            </a:r>
            <a:r>
              <a:rPr lang="vi-VN" sz="1800" b="1" dirty="0">
                <a:latin typeface="Calibri" pitchFamily="34" charset="0"/>
                <a:cs typeface="Calibri" pitchFamily="34" charset="0"/>
              </a:rPr>
              <a:t>coeficient de corelaţie </a:t>
            </a:r>
            <a:r>
              <a:rPr lang="vi-VN" sz="1800" b="1" dirty="0" smtClean="0">
                <a:latin typeface="Calibri" pitchFamily="34" charset="0"/>
                <a:cs typeface="Calibri" pitchFamily="34" charset="0"/>
              </a:rPr>
              <a:t>pozitiv</a:t>
            </a:r>
            <a:r>
              <a:rPr lang="en-US" sz="1800" b="1"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ex. r = 0,5) avem o </a:t>
            </a:r>
            <a:r>
              <a:rPr lang="vi-VN" sz="1800" b="1" dirty="0">
                <a:latin typeface="Calibri" pitchFamily="34" charset="0"/>
                <a:cs typeface="Calibri" pitchFamily="34" charset="0"/>
              </a:rPr>
              <a:t>corelaţie directă </a:t>
            </a:r>
            <a:r>
              <a:rPr lang="vi-VN" sz="1800" dirty="0" smtClean="0">
                <a:latin typeface="Calibri" pitchFamily="34" charset="0"/>
                <a:cs typeface="Calibri" pitchFamily="34" charset="0"/>
              </a:rPr>
              <a:t>– cele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două </a:t>
            </a:r>
            <a:r>
              <a:rPr lang="vi-VN" sz="1800" dirty="0">
                <a:latin typeface="Calibri" pitchFamily="34" charset="0"/>
                <a:cs typeface="Calibri" pitchFamily="34" charset="0"/>
              </a:rPr>
              <a:t>variabile corelate variază în acelaşi </a:t>
            </a:r>
            <a:r>
              <a:rPr lang="vi-VN" sz="1800" dirty="0" smtClean="0">
                <a:latin typeface="Calibri" pitchFamily="34" charset="0"/>
                <a:cs typeface="Calibri" pitchFamily="34" charset="0"/>
              </a:rPr>
              <a:t>sens</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când una creşte, şi cealaltă creşte, </a:t>
            </a:r>
            <a:r>
              <a:rPr lang="vi-VN" sz="1800" dirty="0" smtClean="0">
                <a:latin typeface="Calibri" pitchFamily="34" charset="0"/>
                <a:cs typeface="Calibri" pitchFamily="34" charset="0"/>
              </a:rPr>
              <a:t>respectiv</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când </a:t>
            </a:r>
            <a:r>
              <a:rPr lang="vi-VN" sz="1800" dirty="0">
                <a:latin typeface="Calibri" pitchFamily="34" charset="0"/>
                <a:cs typeface="Calibri" pitchFamily="34" charset="0"/>
              </a:rPr>
              <a:t>una scade, şi cealaltă scade).</a:t>
            </a:r>
          </a:p>
          <a:p>
            <a:pPr algn="just"/>
            <a:r>
              <a:rPr lang="vi-VN" sz="1800" dirty="0" smtClean="0">
                <a:latin typeface="Calibri" pitchFamily="34" charset="0"/>
                <a:cs typeface="Calibri" pitchFamily="34" charset="0"/>
              </a:rPr>
              <a:t>În </a:t>
            </a:r>
            <a:r>
              <a:rPr lang="vi-VN" sz="1800" dirty="0">
                <a:latin typeface="Calibri" pitchFamily="34" charset="0"/>
                <a:cs typeface="Calibri" pitchFamily="34" charset="0"/>
              </a:rPr>
              <a:t>cazul unui </a:t>
            </a:r>
            <a:r>
              <a:rPr lang="vi-VN" sz="1800" b="1" dirty="0">
                <a:latin typeface="Calibri" pitchFamily="34" charset="0"/>
                <a:cs typeface="Calibri" pitchFamily="34" charset="0"/>
              </a:rPr>
              <a:t>coeficient de corelaţie </a:t>
            </a:r>
            <a:r>
              <a:rPr lang="vi-VN" sz="1800" b="1" dirty="0" smtClean="0">
                <a:latin typeface="Calibri" pitchFamily="34" charset="0"/>
                <a:cs typeface="Calibri" pitchFamily="34" charset="0"/>
              </a:rPr>
              <a:t>negativ</a:t>
            </a:r>
            <a:r>
              <a:rPr lang="en-US" sz="1800" b="1"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ex. r = -0,5) avem o </a:t>
            </a:r>
            <a:r>
              <a:rPr lang="vi-VN" sz="1800" b="1" dirty="0">
                <a:latin typeface="Calibri" pitchFamily="34" charset="0"/>
                <a:cs typeface="Calibri" pitchFamily="34" charset="0"/>
              </a:rPr>
              <a:t>corelaţie inversă</a:t>
            </a:r>
            <a:r>
              <a:rPr lang="vi-VN" sz="1800" dirty="0">
                <a:latin typeface="Calibri" pitchFamily="34" charset="0"/>
                <a:cs typeface="Calibri" pitchFamily="34" charset="0"/>
              </a:rPr>
              <a:t>, </a:t>
            </a:r>
            <a:r>
              <a:rPr lang="vi-VN" sz="1800" dirty="0" smtClean="0">
                <a:latin typeface="Calibri" pitchFamily="34" charset="0"/>
                <a:cs typeface="Calibri" pitchFamily="34" charset="0"/>
              </a:rPr>
              <a:t>cele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două </a:t>
            </a:r>
            <a:r>
              <a:rPr lang="vi-VN" sz="1800" dirty="0">
                <a:latin typeface="Calibri" pitchFamily="34" charset="0"/>
                <a:cs typeface="Calibri" pitchFamily="34" charset="0"/>
              </a:rPr>
              <a:t>variabile corelate variază în sens </a:t>
            </a:r>
            <a:r>
              <a:rPr lang="vi-VN" sz="1800" dirty="0" smtClean="0">
                <a:latin typeface="Calibri" pitchFamily="34" charset="0"/>
                <a:cs typeface="Calibri" pitchFamily="34" charset="0"/>
              </a:rPr>
              <a:t>contrar</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când una creşte, cealaltă scade).</a:t>
            </a:r>
            <a:endParaRPr lang="ro-RO" sz="1800" dirty="0">
              <a:latin typeface="Calibri" pitchFamily="34" charset="0"/>
              <a:cs typeface="Calibri" pitchFamily="34" charset="0"/>
            </a:endParaRPr>
          </a:p>
        </p:txBody>
      </p:sp>
      <p:pic>
        <p:nvPicPr>
          <p:cNvPr id="1126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91679" y="908720"/>
            <a:ext cx="5112569" cy="24339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32139858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r>
              <a:rPr lang="vi-VN" sz="1800" dirty="0">
                <a:latin typeface="Calibri" pitchFamily="34" charset="0"/>
                <a:cs typeface="Calibri" pitchFamily="34" charset="0"/>
              </a:rPr>
              <a:t>r </a:t>
            </a:r>
            <a:r>
              <a:rPr lang="az-Cyrl-AZ" sz="1800" dirty="0">
                <a:latin typeface="Calibri" pitchFamily="34" charset="0"/>
                <a:cs typeface="Calibri" pitchFamily="34" charset="0"/>
              </a:rPr>
              <a:t>є [0; 0.2] → </a:t>
            </a:r>
            <a:r>
              <a:rPr lang="vi-VN" sz="1800" dirty="0">
                <a:latin typeface="Calibri" pitchFamily="34" charset="0"/>
                <a:cs typeface="Calibri" pitchFamily="34" charset="0"/>
              </a:rPr>
              <a:t>corelaţie foarte slabă, inexistentă</a:t>
            </a:r>
          </a:p>
          <a:p>
            <a:pPr algn="just"/>
            <a:r>
              <a:rPr lang="vi-VN" sz="1800" dirty="0" smtClean="0">
                <a:latin typeface="Calibri" pitchFamily="34" charset="0"/>
                <a:cs typeface="Calibri" pitchFamily="34" charset="0"/>
              </a:rPr>
              <a:t>r </a:t>
            </a:r>
            <a:r>
              <a:rPr lang="az-Cyrl-AZ" sz="1800" dirty="0">
                <a:latin typeface="Calibri" pitchFamily="34" charset="0"/>
                <a:cs typeface="Calibri" pitchFamily="34" charset="0"/>
              </a:rPr>
              <a:t>є [0.2; 0.4] → </a:t>
            </a:r>
            <a:r>
              <a:rPr lang="vi-VN" sz="1800" dirty="0">
                <a:latin typeface="Calibri" pitchFamily="34" charset="0"/>
                <a:cs typeface="Calibri" pitchFamily="34" charset="0"/>
              </a:rPr>
              <a:t>corelaţie slabă</a:t>
            </a:r>
          </a:p>
          <a:p>
            <a:pPr algn="just"/>
            <a:r>
              <a:rPr lang="vi-VN" sz="1800" dirty="0" smtClean="0">
                <a:latin typeface="Calibri" pitchFamily="34" charset="0"/>
                <a:cs typeface="Calibri" pitchFamily="34" charset="0"/>
              </a:rPr>
              <a:t>r </a:t>
            </a:r>
            <a:r>
              <a:rPr lang="az-Cyrl-AZ" sz="1800" dirty="0">
                <a:latin typeface="Calibri" pitchFamily="34" charset="0"/>
                <a:cs typeface="Calibri" pitchFamily="34" charset="0"/>
              </a:rPr>
              <a:t>є [0.4; 0.6] → </a:t>
            </a:r>
            <a:r>
              <a:rPr lang="vi-VN" sz="1800" dirty="0">
                <a:latin typeface="Calibri" pitchFamily="34" charset="0"/>
                <a:cs typeface="Calibri" pitchFamily="34" charset="0"/>
              </a:rPr>
              <a:t>corelaţie rezonabilă</a:t>
            </a:r>
          </a:p>
          <a:p>
            <a:pPr algn="just"/>
            <a:r>
              <a:rPr lang="vi-VN" sz="1800" dirty="0" smtClean="0">
                <a:latin typeface="Calibri" pitchFamily="34" charset="0"/>
                <a:cs typeface="Calibri" pitchFamily="34" charset="0"/>
              </a:rPr>
              <a:t>r </a:t>
            </a:r>
            <a:r>
              <a:rPr lang="az-Cyrl-AZ" sz="1800" dirty="0">
                <a:latin typeface="Calibri" pitchFamily="34" charset="0"/>
                <a:cs typeface="Calibri" pitchFamily="34" charset="0"/>
              </a:rPr>
              <a:t>є [0.6; 0.8] → </a:t>
            </a:r>
            <a:r>
              <a:rPr lang="vi-VN" sz="1800" dirty="0">
                <a:latin typeface="Calibri" pitchFamily="34" charset="0"/>
                <a:cs typeface="Calibri" pitchFamily="34" charset="0"/>
              </a:rPr>
              <a:t>corelaţie înalta</a:t>
            </a:r>
          </a:p>
          <a:p>
            <a:pPr algn="just"/>
            <a:r>
              <a:rPr lang="vi-VN" sz="1800" dirty="0" smtClean="0">
                <a:latin typeface="Calibri" pitchFamily="34" charset="0"/>
                <a:cs typeface="Calibri" pitchFamily="34" charset="0"/>
              </a:rPr>
              <a:t>r </a:t>
            </a:r>
            <a:r>
              <a:rPr lang="az-Cyrl-AZ" sz="1800" dirty="0">
                <a:latin typeface="Calibri" pitchFamily="34" charset="0"/>
                <a:cs typeface="Calibri" pitchFamily="34" charset="0"/>
              </a:rPr>
              <a:t>є [0.8; 1] → </a:t>
            </a:r>
            <a:r>
              <a:rPr lang="vi-VN" sz="1800" dirty="0">
                <a:latin typeface="Calibri" pitchFamily="34" charset="0"/>
                <a:cs typeface="Calibri" pitchFamily="34" charset="0"/>
              </a:rPr>
              <a:t>corelaţie foarte înaltă </a:t>
            </a:r>
            <a:r>
              <a:rPr lang="vi-VN" sz="1800" dirty="0" smtClean="0">
                <a:latin typeface="Calibri" pitchFamily="34" charset="0"/>
                <a:cs typeface="Calibri" pitchFamily="34" charset="0"/>
              </a:rPr>
              <a:t>– relaţie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foarte </a:t>
            </a:r>
            <a:r>
              <a:rPr lang="vi-VN" sz="1800" dirty="0">
                <a:latin typeface="Calibri" pitchFamily="34" charset="0"/>
                <a:cs typeface="Calibri" pitchFamily="34" charset="0"/>
              </a:rPr>
              <a:t>strînsă între variabile sau eroare de calcul</a:t>
            </a:r>
            <a:endParaRPr lang="ro-RO" sz="1800" dirty="0">
              <a:latin typeface="Calibri" pitchFamily="34" charset="0"/>
              <a:cs typeface="Calibri" pitchFamily="34" charset="0"/>
            </a:endParaRPr>
          </a:p>
        </p:txBody>
      </p:sp>
      <p:pic>
        <p:nvPicPr>
          <p:cNvPr id="1229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19113" y="2840038"/>
            <a:ext cx="8105775" cy="1181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35375733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marL="109728" indent="0" algn="just">
              <a:buNone/>
            </a:pPr>
            <a:r>
              <a:rPr lang="vi-VN" sz="1800" dirty="0">
                <a:latin typeface="Calibri" pitchFamily="34" charset="0"/>
                <a:cs typeface="Calibri" pitchFamily="34" charset="0"/>
              </a:rPr>
              <a:t>Se consideră în continuare, un exemplu pentru a ilustra cele de mai sus, variabila rating, din setul de date attitude, încorporat în </a:t>
            </a:r>
            <a:r>
              <a:rPr lang="vi-VN" sz="1800" dirty="0" smtClean="0">
                <a:latin typeface="Calibri" pitchFamily="34" charset="0"/>
                <a:cs typeface="Calibri" pitchFamily="34" charset="0"/>
              </a:rPr>
              <a:t>R</a:t>
            </a:r>
            <a:r>
              <a:rPr lang="en-US" sz="1800" dirty="0" smtClean="0">
                <a:latin typeface="Calibri" pitchFamily="34" charset="0"/>
                <a:cs typeface="Calibri" pitchFamily="34" charset="0"/>
              </a:rPr>
              <a:t>.</a:t>
            </a:r>
          </a:p>
          <a:p>
            <a:pPr marL="109728" indent="0" algn="just">
              <a:buNone/>
            </a:pPr>
            <a:endParaRPr lang="en-US" sz="1800" dirty="0">
              <a:latin typeface="Calibri" pitchFamily="34" charset="0"/>
              <a:cs typeface="Calibri" pitchFamily="34" charset="0"/>
            </a:endParaRPr>
          </a:p>
          <a:p>
            <a:pPr marL="109728" indent="0" algn="just">
              <a:buNone/>
            </a:pPr>
            <a:r>
              <a:rPr lang="ro-RO" sz="1800" dirty="0">
                <a:solidFill>
                  <a:srgbClr val="00B050"/>
                </a:solidFill>
                <a:latin typeface="Calibri" pitchFamily="34" charset="0"/>
                <a:cs typeface="Calibri" pitchFamily="34" charset="0"/>
              </a:rPr>
              <a:t>attitude</a:t>
            </a:r>
          </a:p>
          <a:p>
            <a:pPr marL="109728" indent="0" algn="just">
              <a:buNone/>
            </a:pPr>
            <a:r>
              <a:rPr lang="ro-RO" sz="1800" dirty="0" smtClean="0">
                <a:solidFill>
                  <a:srgbClr val="00B050"/>
                </a:solidFill>
                <a:latin typeface="Calibri" pitchFamily="34" charset="0"/>
                <a:cs typeface="Calibri" pitchFamily="34" charset="0"/>
              </a:rPr>
              <a:t>help(attitude</a:t>
            </a:r>
            <a:r>
              <a:rPr lang="ro-RO" sz="1800" dirty="0">
                <a:solidFill>
                  <a:srgbClr val="00B050"/>
                </a:solidFill>
                <a:latin typeface="Calibri" pitchFamily="34" charset="0"/>
                <a:cs typeface="Calibri" pitchFamily="34" charset="0"/>
              </a:rPr>
              <a:t>)</a:t>
            </a:r>
          </a:p>
          <a:p>
            <a:pPr marL="109728" indent="0" algn="just">
              <a:buNone/>
            </a:pPr>
            <a:r>
              <a:rPr lang="ro-RO" sz="1800" dirty="0" smtClean="0">
                <a:solidFill>
                  <a:srgbClr val="00B050"/>
                </a:solidFill>
                <a:latin typeface="Calibri" pitchFamily="34" charset="0"/>
                <a:cs typeface="Calibri" pitchFamily="34" charset="0"/>
              </a:rPr>
              <a:t>names(attitude</a:t>
            </a:r>
            <a:r>
              <a:rPr lang="ro-RO" sz="1800" dirty="0">
                <a:solidFill>
                  <a:srgbClr val="00B050"/>
                </a:solidFill>
                <a:latin typeface="Calibri" pitchFamily="34" charset="0"/>
                <a:cs typeface="Calibri" pitchFamily="34" charset="0"/>
              </a:rPr>
              <a:t>) #listeaza variabilele din attitude</a:t>
            </a:r>
          </a:p>
          <a:p>
            <a:pPr marL="109728" indent="0" algn="just">
              <a:buNone/>
            </a:pPr>
            <a:r>
              <a:rPr lang="ro-RO" sz="1800" dirty="0">
                <a:solidFill>
                  <a:srgbClr val="00B050"/>
                </a:solidFill>
                <a:latin typeface="Calibri" pitchFamily="34" charset="0"/>
                <a:cs typeface="Calibri" pitchFamily="34" charset="0"/>
              </a:rPr>
              <a:t>attitude$rating</a:t>
            </a:r>
          </a:p>
          <a:p>
            <a:pPr marL="109728" indent="0" algn="just">
              <a:buNone/>
            </a:pPr>
            <a:r>
              <a:rPr lang="ro-RO" sz="1800" dirty="0">
                <a:solidFill>
                  <a:srgbClr val="00B050"/>
                </a:solidFill>
                <a:latin typeface="Calibri" pitchFamily="34" charset="0"/>
                <a:cs typeface="Calibri" pitchFamily="34" charset="0"/>
              </a:rPr>
              <a:t>str(attitude)</a:t>
            </a:r>
          </a:p>
          <a:p>
            <a:pPr marL="109728" indent="0" algn="just">
              <a:buNone/>
            </a:pPr>
            <a:endParaRPr lang="ro-RO" sz="1800" dirty="0">
              <a:solidFill>
                <a:srgbClr val="00B050"/>
              </a:solidFill>
              <a:latin typeface="Calibri" pitchFamily="34" charset="0"/>
              <a:cs typeface="Calibri" pitchFamily="34" charset="0"/>
            </a:endParaRPr>
          </a:p>
          <a:p>
            <a:pPr marL="109728" indent="0" algn="just">
              <a:buNone/>
            </a:pPr>
            <a:r>
              <a:rPr lang="ro-RO" sz="1800" dirty="0" smtClean="0">
                <a:solidFill>
                  <a:srgbClr val="00B050"/>
                </a:solidFill>
                <a:latin typeface="Calibri" pitchFamily="34" charset="0"/>
                <a:cs typeface="Calibri" pitchFamily="34" charset="0"/>
              </a:rPr>
              <a:t>fivenum(attitude$rating</a:t>
            </a:r>
            <a:r>
              <a:rPr lang="ro-RO" sz="1800" dirty="0">
                <a:solidFill>
                  <a:srgbClr val="00B050"/>
                </a:solidFill>
                <a:latin typeface="Calibri" pitchFamily="34" charset="0"/>
                <a:cs typeface="Calibri" pitchFamily="34" charset="0"/>
              </a:rPr>
              <a:t>)</a:t>
            </a:r>
          </a:p>
          <a:p>
            <a:pPr marL="109728" indent="0" algn="just">
              <a:buNone/>
            </a:pPr>
            <a:r>
              <a:rPr lang="ro-RO" sz="1800" dirty="0">
                <a:solidFill>
                  <a:srgbClr val="00B050"/>
                </a:solidFill>
                <a:latin typeface="Calibri" pitchFamily="34" charset="0"/>
                <a:cs typeface="Calibri" pitchFamily="34" charset="0"/>
              </a:rPr>
              <a:t>var(attitude$rating)</a:t>
            </a:r>
          </a:p>
          <a:p>
            <a:pPr marL="109728" indent="0" algn="just">
              <a:buNone/>
            </a:pPr>
            <a:r>
              <a:rPr lang="ro-RO" sz="1800" dirty="0">
                <a:solidFill>
                  <a:srgbClr val="00B050"/>
                </a:solidFill>
                <a:latin typeface="Calibri" pitchFamily="34" charset="0"/>
                <a:cs typeface="Calibri" pitchFamily="34" charset="0"/>
              </a:rPr>
              <a:t>sd(attitude$rating)</a:t>
            </a:r>
          </a:p>
          <a:p>
            <a:pPr marL="109728" indent="0" algn="just">
              <a:buNone/>
            </a:pPr>
            <a:r>
              <a:rPr lang="ro-RO" sz="1800" dirty="0">
                <a:solidFill>
                  <a:srgbClr val="00B050"/>
                </a:solidFill>
                <a:latin typeface="Calibri" pitchFamily="34" charset="0"/>
                <a:cs typeface="Calibri" pitchFamily="34" charset="0"/>
              </a:rPr>
              <a:t>mean(attitude$rating)</a:t>
            </a:r>
          </a:p>
          <a:p>
            <a:pPr marL="109728" indent="0" algn="just">
              <a:buNone/>
            </a:pPr>
            <a:r>
              <a:rPr lang="ro-RO" sz="1800" dirty="0">
                <a:solidFill>
                  <a:srgbClr val="00B050"/>
                </a:solidFill>
                <a:latin typeface="Calibri" pitchFamily="34" charset="0"/>
                <a:cs typeface="Calibri" pitchFamily="34" charset="0"/>
              </a:rPr>
              <a:t>coefvar &lt;-  100*sd(attitude$rating)/mean(attitude$rating) </a:t>
            </a:r>
          </a:p>
          <a:p>
            <a:pPr marL="109728" indent="0" algn="just">
              <a:buNone/>
            </a:pPr>
            <a:endParaRPr lang="ro-RO" sz="1800" dirty="0">
              <a:latin typeface="Calibri" pitchFamily="34" charset="0"/>
              <a:cs typeface="Calibri" pitchFamily="34" charset="0"/>
            </a:endParaRPr>
          </a:p>
          <a:p>
            <a:pPr marL="109728" indent="0" algn="just">
              <a:buNone/>
            </a:pPr>
            <a:endParaRPr lang="ro-RO" sz="1800" dirty="0">
              <a:latin typeface="Calibri" pitchFamily="34" charset="0"/>
              <a:cs typeface="Calibri" pitchFamily="34" charset="0"/>
            </a:endParaRPr>
          </a:p>
        </p:txBody>
      </p:sp>
    </p:spTree>
    <p:extLst>
      <p:ext uri="{BB962C8B-B14F-4D97-AF65-F5344CB8AC3E}">
        <p14:creationId xmlns="" xmlns:p14="http://schemas.microsoft.com/office/powerpoint/2010/main" val="239545645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fontScale="25000" lnSpcReduction="20000"/>
          </a:bodyPr>
          <a:lstStyle/>
          <a:p>
            <a:pPr marL="109728" indent="0" algn="just">
              <a:buNone/>
            </a:pPr>
            <a:r>
              <a:rPr lang="vi-VN" sz="2200" dirty="0" smtClean="0">
                <a:solidFill>
                  <a:srgbClr val="00B050"/>
                </a:solidFill>
                <a:latin typeface="Calibri" pitchFamily="34" charset="0"/>
                <a:cs typeface="Calibri" pitchFamily="34" charset="0"/>
              </a:rPr>
              <a:t>boxplot(mtcars$mpg</a:t>
            </a:r>
            <a:r>
              <a:rPr lang="vi-VN" sz="2200" dirty="0">
                <a:solidFill>
                  <a:srgbClr val="00B050"/>
                </a:solidFill>
                <a:latin typeface="Calibri" pitchFamily="34" charset="0"/>
                <a:cs typeface="Calibri" pitchFamily="34" charset="0"/>
              </a:rPr>
              <a:t>)</a:t>
            </a:r>
          </a:p>
          <a:p>
            <a:pPr marL="109728" indent="0" algn="just">
              <a:buNone/>
            </a:pPr>
            <a:r>
              <a:rPr lang="vi-VN" sz="2200" dirty="0">
                <a:solidFill>
                  <a:srgbClr val="00B050"/>
                </a:solidFill>
                <a:latin typeface="Calibri" pitchFamily="34" charset="0"/>
                <a:cs typeface="Calibri" pitchFamily="34" charset="0"/>
              </a:rPr>
              <a:t>boxplot(mtcars$mpg~mtcars$cyl, ylab="Miles/(US) gallon",    </a:t>
            </a:r>
          </a:p>
          <a:p>
            <a:pPr marL="109728" indent="0" algn="just">
              <a:buNone/>
            </a:pPr>
            <a:r>
              <a:rPr lang="vi-VN" sz="2200" dirty="0">
                <a:solidFill>
                  <a:srgbClr val="00B050"/>
                </a:solidFill>
                <a:latin typeface="Calibri" pitchFamily="34" charset="0"/>
                <a:cs typeface="Calibri" pitchFamily="34" charset="0"/>
              </a:rPr>
              <a:t>        names=c("6 cylinders","8 cylinders","10 cylinders"),            </a:t>
            </a:r>
          </a:p>
          <a:p>
            <a:pPr marL="109728" indent="0" algn="just">
              <a:buNone/>
            </a:pPr>
            <a:r>
              <a:rPr lang="vi-VN" sz="2200" dirty="0">
                <a:solidFill>
                  <a:srgbClr val="00B050"/>
                </a:solidFill>
                <a:latin typeface="Calibri" pitchFamily="34" charset="0"/>
                <a:cs typeface="Calibri" pitchFamily="34" charset="0"/>
              </a:rPr>
              <a:t>        main="Miles per gallon by number of cylinders")</a:t>
            </a:r>
          </a:p>
          <a:p>
            <a:pPr marL="109728" indent="0" algn="just">
              <a:buNone/>
            </a:pPr>
            <a:r>
              <a:rPr lang="vi-VN" sz="2200" dirty="0" smtClean="0">
                <a:solidFill>
                  <a:srgbClr val="00B050"/>
                </a:solidFill>
                <a:latin typeface="Calibri" pitchFamily="34" charset="0"/>
                <a:cs typeface="Calibri" pitchFamily="34" charset="0"/>
              </a:rPr>
              <a:t>        </a:t>
            </a:r>
            <a:endParaRPr lang="vi-VN" sz="2200" dirty="0">
              <a:solidFill>
                <a:srgbClr val="00B050"/>
              </a:solidFill>
              <a:latin typeface="Calibri" pitchFamily="34" charset="0"/>
              <a:cs typeface="Calibri" pitchFamily="34" charset="0"/>
            </a:endParaRPr>
          </a:p>
          <a:p>
            <a:pPr marL="109728" indent="0" algn="just">
              <a:buNone/>
            </a:pPr>
            <a:r>
              <a:rPr lang="vi-VN" sz="2200" dirty="0">
                <a:solidFill>
                  <a:srgbClr val="00B050"/>
                </a:solidFill>
                <a:latin typeface="Calibri" pitchFamily="34" charset="0"/>
                <a:cs typeface="Calibri" pitchFamily="34" charset="0"/>
              </a:rPr>
              <a:t>dotchart(mtcars$mpg,labels=row.names(mtcars),cex=.7, main="Gas Milage for Car Models",    xlab="Miles Per Gallon")</a:t>
            </a:r>
          </a:p>
          <a:p>
            <a:pPr marL="109728" indent="0" algn="just">
              <a:buNone/>
            </a:pPr>
            <a:endParaRPr lang="vi-VN" sz="2200" dirty="0">
              <a:solidFill>
                <a:srgbClr val="00B050"/>
              </a:solidFill>
              <a:latin typeface="Calibri" pitchFamily="34" charset="0"/>
              <a:cs typeface="Calibri" pitchFamily="34" charset="0"/>
            </a:endParaRPr>
          </a:p>
          <a:p>
            <a:pPr marL="109728" indent="0" algn="just">
              <a:buNone/>
            </a:pPr>
            <a:r>
              <a:rPr lang="vi-VN" sz="2200" dirty="0" smtClean="0">
                <a:solidFill>
                  <a:srgbClr val="00B050"/>
                </a:solidFill>
                <a:latin typeface="Calibri" pitchFamily="34" charset="0"/>
                <a:cs typeface="Calibri" pitchFamily="34" charset="0"/>
              </a:rPr>
              <a:t># </a:t>
            </a:r>
            <a:r>
              <a:rPr lang="vi-VN" sz="2200" dirty="0">
                <a:solidFill>
                  <a:srgbClr val="00B050"/>
                </a:solidFill>
                <a:latin typeface="Calibri" pitchFamily="34" charset="0"/>
                <a:cs typeface="Calibri" pitchFamily="34" charset="0"/>
              </a:rPr>
              <a:t>Dotplot: Grouped Sorted and Colored</a:t>
            </a:r>
          </a:p>
          <a:p>
            <a:pPr marL="109728" indent="0" algn="just">
              <a:buNone/>
            </a:pPr>
            <a:r>
              <a:rPr lang="vi-VN" sz="2200" dirty="0">
                <a:solidFill>
                  <a:srgbClr val="00B050"/>
                </a:solidFill>
                <a:latin typeface="Calibri" pitchFamily="34" charset="0"/>
                <a:cs typeface="Calibri" pitchFamily="34" charset="0"/>
              </a:rPr>
              <a:t># Sort by mpg, group and color by cylinder </a:t>
            </a:r>
          </a:p>
          <a:p>
            <a:pPr marL="109728" indent="0" algn="just">
              <a:buNone/>
            </a:pPr>
            <a:r>
              <a:rPr lang="vi-VN" sz="2200" dirty="0">
                <a:solidFill>
                  <a:srgbClr val="00B050"/>
                </a:solidFill>
                <a:latin typeface="Calibri" pitchFamily="34" charset="0"/>
                <a:cs typeface="Calibri" pitchFamily="34" charset="0"/>
              </a:rPr>
              <a:t>x &lt;- mtcars[order(mtcars$mpg),] # sort by mpg</a:t>
            </a:r>
          </a:p>
          <a:p>
            <a:pPr marL="109728" indent="0" algn="just">
              <a:buNone/>
            </a:pPr>
            <a:r>
              <a:rPr lang="vi-VN" sz="2200" dirty="0">
                <a:solidFill>
                  <a:srgbClr val="00B050"/>
                </a:solidFill>
                <a:latin typeface="Calibri" pitchFamily="34" charset="0"/>
                <a:cs typeface="Calibri" pitchFamily="34" charset="0"/>
              </a:rPr>
              <a:t>x$cyl &lt;- factor(x$cyl) # it must be a factor</a:t>
            </a:r>
          </a:p>
          <a:p>
            <a:pPr marL="109728" indent="0" algn="just">
              <a:buNone/>
            </a:pPr>
            <a:r>
              <a:rPr lang="vi-VN" sz="2200" dirty="0">
                <a:solidFill>
                  <a:srgbClr val="00B050"/>
                </a:solidFill>
                <a:latin typeface="Calibri" pitchFamily="34" charset="0"/>
                <a:cs typeface="Calibri" pitchFamily="34" charset="0"/>
              </a:rPr>
              <a:t>x$color[x$cyl==4] &lt;- "red"</a:t>
            </a:r>
          </a:p>
          <a:p>
            <a:pPr marL="109728" indent="0" algn="just">
              <a:buNone/>
            </a:pPr>
            <a:r>
              <a:rPr lang="vi-VN" sz="2200" dirty="0">
                <a:solidFill>
                  <a:srgbClr val="00B050"/>
                </a:solidFill>
                <a:latin typeface="Calibri" pitchFamily="34" charset="0"/>
                <a:cs typeface="Calibri" pitchFamily="34" charset="0"/>
              </a:rPr>
              <a:t>x$color[x$cyl==6] &lt;- "blue"</a:t>
            </a:r>
          </a:p>
          <a:p>
            <a:pPr marL="109728" indent="0" algn="just">
              <a:buNone/>
            </a:pPr>
            <a:r>
              <a:rPr lang="vi-VN" sz="2200" dirty="0">
                <a:solidFill>
                  <a:srgbClr val="00B050"/>
                </a:solidFill>
                <a:latin typeface="Calibri" pitchFamily="34" charset="0"/>
                <a:cs typeface="Calibri" pitchFamily="34" charset="0"/>
              </a:rPr>
              <a:t>x$color[x$cyl==8] &lt;- "darkgreen"	</a:t>
            </a:r>
          </a:p>
          <a:p>
            <a:pPr marL="109728" indent="0" algn="just">
              <a:buNone/>
            </a:pPr>
            <a:r>
              <a:rPr lang="vi-VN" sz="2200" dirty="0">
                <a:solidFill>
                  <a:srgbClr val="00B050"/>
                </a:solidFill>
                <a:latin typeface="Calibri" pitchFamily="34" charset="0"/>
                <a:cs typeface="Calibri" pitchFamily="34" charset="0"/>
              </a:rPr>
              <a:t>dotchart(x$mpg,labels=row.names(x),cex=.7,groups= x$cyl,</a:t>
            </a:r>
          </a:p>
          <a:p>
            <a:pPr marL="109728" indent="0" algn="just">
              <a:buNone/>
            </a:pPr>
            <a:r>
              <a:rPr lang="vi-VN" sz="2200" dirty="0">
                <a:solidFill>
                  <a:srgbClr val="00B050"/>
                </a:solidFill>
                <a:latin typeface="Calibri" pitchFamily="34" charset="0"/>
                <a:cs typeface="Calibri" pitchFamily="34" charset="0"/>
              </a:rPr>
              <a:t>         main="Gas Milage for Car Models\ngrouped by cylinder",</a:t>
            </a:r>
          </a:p>
          <a:p>
            <a:pPr marL="109728" indent="0" algn="just">
              <a:buNone/>
            </a:pPr>
            <a:r>
              <a:rPr lang="vi-VN" sz="2200" dirty="0">
                <a:solidFill>
                  <a:srgbClr val="00B050"/>
                </a:solidFill>
                <a:latin typeface="Calibri" pitchFamily="34" charset="0"/>
                <a:cs typeface="Calibri" pitchFamily="34" charset="0"/>
              </a:rPr>
              <a:t>         xlab="Miles Per Gallon", gcolor="black", color=x$color)</a:t>
            </a:r>
          </a:p>
          <a:p>
            <a:pPr marL="109728" indent="0" algn="just">
              <a:buNone/>
            </a:pPr>
            <a:endParaRPr lang="vi-VN" sz="2200" dirty="0">
              <a:solidFill>
                <a:srgbClr val="00B050"/>
              </a:solidFill>
              <a:latin typeface="Calibri" pitchFamily="34" charset="0"/>
              <a:cs typeface="Calibri" pitchFamily="34" charset="0"/>
            </a:endParaRPr>
          </a:p>
          <a:p>
            <a:pPr marL="109728" indent="0" algn="just">
              <a:buNone/>
            </a:pPr>
            <a:endParaRPr lang="vi-VN" sz="2200" dirty="0">
              <a:solidFill>
                <a:srgbClr val="00B050"/>
              </a:solidFill>
              <a:latin typeface="Calibri" pitchFamily="34" charset="0"/>
              <a:cs typeface="Calibri" pitchFamily="34" charset="0"/>
            </a:endParaRPr>
          </a:p>
          <a:p>
            <a:pPr marL="109728" indent="0" algn="just">
              <a:buNone/>
            </a:pPr>
            <a:r>
              <a:rPr lang="vi-VN" sz="2200" dirty="0" smtClean="0">
                <a:solidFill>
                  <a:srgbClr val="00B050"/>
                </a:solidFill>
                <a:latin typeface="Calibri" pitchFamily="34" charset="0"/>
                <a:cs typeface="Calibri" pitchFamily="34" charset="0"/>
              </a:rPr>
              <a:t>data</a:t>
            </a:r>
            <a:r>
              <a:rPr lang="vi-VN" sz="2200" dirty="0">
                <a:solidFill>
                  <a:srgbClr val="00B050"/>
                </a:solidFill>
                <a:latin typeface="Calibri" pitchFamily="34" charset="0"/>
                <a:cs typeface="Calibri" pitchFamily="34" charset="0"/>
              </a:rPr>
              <a:t>&lt;-table(mtcars$gear,mtcars$cyl)</a:t>
            </a:r>
          </a:p>
          <a:p>
            <a:pPr marL="109728" indent="0" algn="just">
              <a:buNone/>
            </a:pPr>
            <a:r>
              <a:rPr lang="vi-VN" sz="2200" dirty="0">
                <a:solidFill>
                  <a:srgbClr val="00B050"/>
                </a:solidFill>
                <a:latin typeface="Calibri" pitchFamily="34" charset="0"/>
                <a:cs typeface="Calibri" pitchFamily="34" charset="0"/>
              </a:rPr>
              <a:t>data</a:t>
            </a:r>
          </a:p>
          <a:p>
            <a:pPr marL="109728" indent="0" algn="just">
              <a:buNone/>
            </a:pPr>
            <a:r>
              <a:rPr lang="vi-VN" sz="2200" dirty="0">
                <a:solidFill>
                  <a:srgbClr val="00B050"/>
                </a:solidFill>
                <a:latin typeface="Calibri" pitchFamily="34" charset="0"/>
                <a:cs typeface="Calibri" pitchFamily="34" charset="0"/>
              </a:rPr>
              <a:t>par(mfrow=c(2,2))</a:t>
            </a:r>
          </a:p>
          <a:p>
            <a:pPr marL="109728" indent="0" algn="just">
              <a:buNone/>
            </a:pPr>
            <a:r>
              <a:rPr lang="vi-VN" sz="2200" dirty="0">
                <a:solidFill>
                  <a:srgbClr val="00B050"/>
                </a:solidFill>
                <a:latin typeface="Calibri" pitchFamily="34" charset="0"/>
                <a:cs typeface="Calibri" pitchFamily="34" charset="0"/>
              </a:rPr>
              <a:t>barplot(data)</a:t>
            </a:r>
          </a:p>
          <a:p>
            <a:pPr marL="109728" indent="0" algn="just">
              <a:buNone/>
            </a:pPr>
            <a:r>
              <a:rPr lang="vi-VN" sz="2200" dirty="0">
                <a:solidFill>
                  <a:srgbClr val="00B050"/>
                </a:solidFill>
                <a:latin typeface="Calibri" pitchFamily="34" charset="0"/>
                <a:cs typeface="Calibri" pitchFamily="34" charset="0"/>
              </a:rPr>
              <a:t>barplot(data, beside=TRUE)</a:t>
            </a:r>
          </a:p>
          <a:p>
            <a:pPr marL="109728" indent="0" algn="just">
              <a:buNone/>
            </a:pPr>
            <a:r>
              <a:rPr lang="vi-VN" sz="2200" dirty="0">
                <a:solidFill>
                  <a:srgbClr val="00B050"/>
                </a:solidFill>
                <a:latin typeface="Calibri" pitchFamily="34" charset="0"/>
                <a:cs typeface="Calibri" pitchFamily="34" charset="0"/>
              </a:rPr>
              <a:t>barplot(t(data))</a:t>
            </a:r>
          </a:p>
          <a:p>
            <a:pPr marL="109728" indent="0" algn="just">
              <a:buNone/>
            </a:pPr>
            <a:r>
              <a:rPr lang="vi-VN" sz="2200" dirty="0">
                <a:solidFill>
                  <a:srgbClr val="00B050"/>
                </a:solidFill>
                <a:latin typeface="Calibri" pitchFamily="34" charset="0"/>
                <a:cs typeface="Calibri" pitchFamily="34" charset="0"/>
              </a:rPr>
              <a:t>barplot(t(data), beside=TRUE)</a:t>
            </a:r>
          </a:p>
          <a:p>
            <a:pPr marL="109728" indent="0" algn="just">
              <a:buNone/>
            </a:pPr>
            <a:r>
              <a:rPr lang="vi-VN" sz="2200" dirty="0">
                <a:solidFill>
                  <a:srgbClr val="00B050"/>
                </a:solidFill>
                <a:latin typeface="Calibri" pitchFamily="34" charset="0"/>
                <a:cs typeface="Calibri" pitchFamily="34" charset="0"/>
              </a:rPr>
              <a:t>par(mfrow=c(1,1))</a:t>
            </a:r>
          </a:p>
          <a:p>
            <a:pPr marL="109728" indent="0" algn="just">
              <a:buNone/>
            </a:pPr>
            <a:endParaRPr lang="ro-RO" sz="1800" dirty="0">
              <a:latin typeface="Calibri" pitchFamily="34" charset="0"/>
              <a:cs typeface="Calibri" pitchFamily="34" charset="0"/>
            </a:endParaRPr>
          </a:p>
        </p:txBody>
      </p:sp>
    </p:spTree>
    <p:extLst>
      <p:ext uri="{BB962C8B-B14F-4D97-AF65-F5344CB8AC3E}">
        <p14:creationId xmlns="" xmlns:p14="http://schemas.microsoft.com/office/powerpoint/2010/main" val="424919836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fontScale="62500" lnSpcReduction="20000"/>
          </a:bodyPr>
          <a:lstStyle/>
          <a:p>
            <a:pPr marL="109728" indent="0" algn="just">
              <a:buNone/>
            </a:pPr>
            <a:endParaRPr lang="ro-RO" sz="2100" dirty="0" smtClean="0">
              <a:solidFill>
                <a:srgbClr val="00B050"/>
              </a:solidFill>
              <a:latin typeface="Calibri" pitchFamily="34" charset="0"/>
              <a:cs typeface="Calibri" pitchFamily="34" charset="0"/>
            </a:endParaRPr>
          </a:p>
          <a:p>
            <a:pPr marL="109728" indent="0" algn="just">
              <a:buNone/>
            </a:pPr>
            <a:r>
              <a:rPr lang="ro-RO" sz="2100" dirty="0" smtClean="0">
                <a:solidFill>
                  <a:srgbClr val="00B050"/>
                </a:solidFill>
                <a:latin typeface="Calibri" pitchFamily="34" charset="0"/>
                <a:cs typeface="Calibri" pitchFamily="34" charset="0"/>
              </a:rPr>
              <a:t>ex &lt;- factor(mtcars$gear,levels=c("3", "4","5"))</a:t>
            </a:r>
          </a:p>
          <a:p>
            <a:pPr marL="109728" indent="0" algn="just">
              <a:buNone/>
            </a:pPr>
            <a:r>
              <a:rPr lang="ro-RO" sz="2100" dirty="0" smtClean="0">
                <a:solidFill>
                  <a:srgbClr val="00B050"/>
                </a:solidFill>
                <a:latin typeface="Calibri" pitchFamily="34" charset="0"/>
                <a:cs typeface="Calibri" pitchFamily="34" charset="0"/>
              </a:rPr>
              <a:t>barplot(table(ex,mtcars$cyl),beside=TRUE, legend=TRUE,ylab="Frequency", col=c("green","blue","red"),main="Gear by number of cylinders")</a:t>
            </a:r>
          </a:p>
          <a:p>
            <a:pPr marL="109728" indent="0" algn="just">
              <a:buNone/>
            </a:pPr>
            <a:endParaRPr lang="ro-RO" sz="2100" dirty="0" smtClean="0">
              <a:solidFill>
                <a:srgbClr val="00B050"/>
              </a:solidFill>
              <a:latin typeface="Calibri" pitchFamily="34" charset="0"/>
              <a:cs typeface="Calibri" pitchFamily="34" charset="0"/>
            </a:endParaRPr>
          </a:p>
          <a:p>
            <a:pPr marL="109728" indent="0" algn="just">
              <a:buNone/>
            </a:pPr>
            <a:endParaRPr lang="ro-RO" sz="2100" dirty="0" smtClean="0">
              <a:solidFill>
                <a:srgbClr val="00B050"/>
              </a:solidFill>
              <a:latin typeface="Calibri" pitchFamily="34" charset="0"/>
              <a:cs typeface="Calibri" pitchFamily="34" charset="0"/>
            </a:endParaRPr>
          </a:p>
          <a:p>
            <a:pPr marL="109728" indent="0" algn="just">
              <a:buNone/>
            </a:pPr>
            <a:endParaRPr lang="ro-RO" sz="2100" dirty="0" smtClean="0">
              <a:solidFill>
                <a:srgbClr val="00B050"/>
              </a:solidFill>
              <a:latin typeface="Calibri" pitchFamily="34" charset="0"/>
              <a:cs typeface="Calibri" pitchFamily="34" charset="0"/>
            </a:endParaRPr>
          </a:p>
          <a:p>
            <a:pPr marL="109728" indent="0" algn="just">
              <a:buNone/>
            </a:pPr>
            <a:r>
              <a:rPr lang="ro-RO" sz="2100" dirty="0" smtClean="0">
                <a:solidFill>
                  <a:srgbClr val="00B050"/>
                </a:solidFill>
                <a:latin typeface="Calibri" pitchFamily="34" charset="0"/>
                <a:cs typeface="Calibri" pitchFamily="34" charset="0"/>
              </a:rPr>
              <a:t>cyl.tip&lt;-table(mtcars$cyl)</a:t>
            </a:r>
          </a:p>
          <a:p>
            <a:pPr marL="109728" indent="0" algn="just">
              <a:buNone/>
            </a:pPr>
            <a:r>
              <a:rPr lang="ro-RO" sz="2100" dirty="0" smtClean="0">
                <a:solidFill>
                  <a:srgbClr val="00B050"/>
                </a:solidFill>
                <a:latin typeface="Calibri" pitchFamily="34" charset="0"/>
                <a:cs typeface="Calibri" pitchFamily="34" charset="0"/>
              </a:rPr>
              <a:t>names(cyl.tip) &lt;-c("4 cylinders", "6 cylinders", "8 cylinders")</a:t>
            </a:r>
          </a:p>
          <a:p>
            <a:pPr marL="109728" indent="0" algn="just">
              <a:buNone/>
            </a:pPr>
            <a:r>
              <a:rPr lang="ro-RO" sz="2100" dirty="0" smtClean="0">
                <a:solidFill>
                  <a:srgbClr val="00B050"/>
                </a:solidFill>
                <a:latin typeface="Calibri" pitchFamily="34" charset="0"/>
                <a:cs typeface="Calibri" pitchFamily="34" charset="0"/>
              </a:rPr>
              <a:t>cyl_procent&lt;-round(cyl.tip/length(mtcars$cyl)*100,1)</a:t>
            </a:r>
          </a:p>
          <a:p>
            <a:pPr marL="109728" indent="0" algn="just">
              <a:buNone/>
            </a:pPr>
            <a:r>
              <a:rPr lang="ro-RO" sz="2100" dirty="0" smtClean="0">
                <a:solidFill>
                  <a:srgbClr val="00B050"/>
                </a:solidFill>
                <a:latin typeface="Calibri" pitchFamily="34" charset="0"/>
                <a:cs typeface="Calibri" pitchFamily="34" charset="0"/>
              </a:rPr>
              <a:t>cyl_procent&lt;-paste(cyl_procent, "%", sep="")</a:t>
            </a:r>
          </a:p>
          <a:p>
            <a:pPr marL="109728" indent="0" algn="just">
              <a:buNone/>
            </a:pPr>
            <a:r>
              <a:rPr lang="ro-RO" sz="2100" dirty="0" smtClean="0">
                <a:solidFill>
                  <a:srgbClr val="00B050"/>
                </a:solidFill>
                <a:latin typeface="Calibri" pitchFamily="34" charset="0"/>
                <a:cs typeface="Calibri" pitchFamily="34" charset="0"/>
              </a:rPr>
              <a:t>pie(cyl.tip, main="Pie Chart - Cars by number of cylinders", col=heat.colors(3), labels=cyl_procent)</a:t>
            </a:r>
          </a:p>
          <a:p>
            <a:pPr marL="109728" indent="0" algn="just">
              <a:buNone/>
            </a:pPr>
            <a:r>
              <a:rPr lang="ro-RO" sz="2100" dirty="0" smtClean="0">
                <a:solidFill>
                  <a:srgbClr val="00B050"/>
                </a:solidFill>
                <a:latin typeface="Calibri" pitchFamily="34" charset="0"/>
                <a:cs typeface="Calibri" pitchFamily="34" charset="0"/>
              </a:rPr>
              <a:t>legend("topright", 0.5, c("4 cylinders", "6 cylinders", "8 cylinders"), cex=0.6, fill=heat.colors(3))</a:t>
            </a:r>
          </a:p>
          <a:p>
            <a:pPr marL="109728" indent="0" algn="just">
              <a:buNone/>
            </a:pPr>
            <a:endParaRPr lang="ro-RO" sz="2100" dirty="0" smtClean="0">
              <a:solidFill>
                <a:srgbClr val="00B050"/>
              </a:solidFill>
              <a:latin typeface="Calibri" pitchFamily="34" charset="0"/>
              <a:cs typeface="Calibri" pitchFamily="34" charset="0"/>
            </a:endParaRPr>
          </a:p>
          <a:p>
            <a:pPr marL="109728" indent="0" algn="just">
              <a:buNone/>
            </a:pPr>
            <a:endParaRPr lang="ro-RO" sz="2100" dirty="0" smtClean="0">
              <a:solidFill>
                <a:srgbClr val="00B050"/>
              </a:solidFill>
              <a:latin typeface="Calibri" pitchFamily="34" charset="0"/>
              <a:cs typeface="Calibri" pitchFamily="34" charset="0"/>
            </a:endParaRPr>
          </a:p>
          <a:p>
            <a:pPr marL="109728" indent="0" algn="just">
              <a:buNone/>
            </a:pPr>
            <a:endParaRPr lang="ro-RO" sz="2100" dirty="0" smtClean="0">
              <a:solidFill>
                <a:srgbClr val="00B050"/>
              </a:solidFill>
              <a:latin typeface="Calibri" pitchFamily="34" charset="0"/>
              <a:cs typeface="Calibri" pitchFamily="34" charset="0"/>
            </a:endParaRPr>
          </a:p>
          <a:p>
            <a:pPr marL="109728" indent="0" algn="just">
              <a:buNone/>
            </a:pPr>
            <a:r>
              <a:rPr lang="ro-RO" sz="2100" dirty="0" smtClean="0">
                <a:solidFill>
                  <a:srgbClr val="00B050"/>
                </a:solidFill>
                <a:latin typeface="Calibri" pitchFamily="34" charset="0"/>
                <a:cs typeface="Calibri" pitchFamily="34" charset="0"/>
              </a:rPr>
              <a:t>hist(mtcars$mpg,prob=TRUE,col="cyan", main="Histogram cars")</a:t>
            </a:r>
          </a:p>
          <a:p>
            <a:pPr marL="109728" indent="0" algn="just">
              <a:buNone/>
            </a:pPr>
            <a:r>
              <a:rPr lang="ro-RO" sz="2100" dirty="0" smtClean="0">
                <a:solidFill>
                  <a:srgbClr val="00B050"/>
                </a:solidFill>
                <a:latin typeface="Calibri" pitchFamily="34" charset="0"/>
                <a:cs typeface="Calibri" pitchFamily="34" charset="0"/>
              </a:rPr>
              <a:t>degM = mean(mtcars$mpg)</a:t>
            </a:r>
          </a:p>
          <a:p>
            <a:pPr marL="109728" indent="0" algn="just">
              <a:buNone/>
            </a:pPr>
            <a:r>
              <a:rPr lang="ro-RO" sz="2100" dirty="0" smtClean="0">
                <a:solidFill>
                  <a:srgbClr val="00B050"/>
                </a:solidFill>
                <a:latin typeface="Calibri" pitchFamily="34" charset="0"/>
                <a:cs typeface="Calibri" pitchFamily="34" charset="0"/>
              </a:rPr>
              <a:t>degSD = sd(mtcars$mpg)</a:t>
            </a:r>
          </a:p>
          <a:p>
            <a:pPr marL="109728" indent="0" algn="just">
              <a:buNone/>
            </a:pPr>
            <a:r>
              <a:rPr lang="ro-RO" sz="2100" dirty="0" smtClean="0">
                <a:solidFill>
                  <a:srgbClr val="00B050"/>
                </a:solidFill>
                <a:latin typeface="Calibri" pitchFamily="34" charset="0"/>
                <a:cs typeface="Calibri" pitchFamily="34" charset="0"/>
              </a:rPr>
              <a:t>curve(dnorm(x,degM, degSD), add = T, col = "red") #add the normal curve</a:t>
            </a:r>
          </a:p>
          <a:p>
            <a:pPr marL="109728" indent="0" algn="just">
              <a:buNone/>
            </a:pPr>
            <a:endParaRPr lang="ro-RO" sz="1800" dirty="0">
              <a:latin typeface="Calibri" pitchFamily="34" charset="0"/>
              <a:cs typeface="Calibri" pitchFamily="34" charset="0"/>
            </a:endParaRPr>
          </a:p>
        </p:txBody>
      </p:sp>
    </p:spTree>
    <p:extLst>
      <p:ext uri="{BB962C8B-B14F-4D97-AF65-F5344CB8AC3E}">
        <p14:creationId xmlns="" xmlns:p14="http://schemas.microsoft.com/office/powerpoint/2010/main" val="74127847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fontScale="47500" lnSpcReduction="20000"/>
          </a:bodyPr>
          <a:lstStyle/>
          <a:p>
            <a:pPr marL="109728" indent="0" algn="just">
              <a:buNone/>
            </a:pPr>
            <a:r>
              <a:rPr lang="en-US" sz="2100" dirty="0" smtClean="0">
                <a:solidFill>
                  <a:srgbClr val="00B050"/>
                </a:solidFill>
                <a:latin typeface="Calibri" pitchFamily="34" charset="0"/>
                <a:cs typeface="Calibri" pitchFamily="34" charset="0"/>
              </a:rPr>
              <a:t>mean(</a:t>
            </a:r>
            <a:r>
              <a:rPr lang="en-US" sz="2100" dirty="0" err="1" smtClean="0">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a:solidFill>
                  <a:srgbClr val="00B050"/>
                </a:solidFill>
                <a:latin typeface="Calibri" pitchFamily="34" charset="0"/>
                <a:cs typeface="Calibri" pitchFamily="34" charset="0"/>
              </a:rPr>
              <a:t>median(</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a:solidFill>
                  <a:srgbClr val="00B050"/>
                </a:solidFill>
                <a:latin typeface="Calibri" pitchFamily="34" charset="0"/>
                <a:cs typeface="Calibri" pitchFamily="34" charset="0"/>
              </a:rPr>
              <a:t>quantile(</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a:solidFill>
                  <a:srgbClr val="00B050"/>
                </a:solidFill>
                <a:latin typeface="Calibri" pitchFamily="34" charset="0"/>
                <a:cs typeface="Calibri" pitchFamily="34" charset="0"/>
              </a:rPr>
              <a:t>sort(</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err="1">
                <a:solidFill>
                  <a:srgbClr val="00B050"/>
                </a:solidFill>
                <a:latin typeface="Calibri" pitchFamily="34" charset="0"/>
                <a:cs typeface="Calibri" pitchFamily="34" charset="0"/>
              </a:rPr>
              <a:t>fivenum</a:t>
            </a:r>
            <a:r>
              <a:rPr lang="en-US" sz="2100" dirty="0">
                <a:solidFill>
                  <a:srgbClr val="00B050"/>
                </a:solidFill>
                <a:latin typeface="Calibri" pitchFamily="34" charset="0"/>
                <a:cs typeface="Calibri" pitchFamily="34" charset="0"/>
              </a:rPr>
              <a:t>(</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err="1">
                <a:solidFill>
                  <a:srgbClr val="00B050"/>
                </a:solidFill>
                <a:latin typeface="Calibri" pitchFamily="34" charset="0"/>
                <a:cs typeface="Calibri" pitchFamily="34" charset="0"/>
              </a:rPr>
              <a:t>var</a:t>
            </a:r>
            <a:r>
              <a:rPr lang="en-US" sz="2100" dirty="0">
                <a:solidFill>
                  <a:srgbClr val="00B050"/>
                </a:solidFill>
                <a:latin typeface="Calibri" pitchFamily="34" charset="0"/>
                <a:cs typeface="Calibri" pitchFamily="34" charset="0"/>
              </a:rPr>
              <a:t>(</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err="1">
                <a:solidFill>
                  <a:srgbClr val="00B050"/>
                </a:solidFill>
                <a:latin typeface="Calibri" pitchFamily="34" charset="0"/>
                <a:cs typeface="Calibri" pitchFamily="34" charset="0"/>
              </a:rPr>
              <a:t>sd</a:t>
            </a:r>
            <a:r>
              <a:rPr lang="en-US" sz="2100" dirty="0">
                <a:solidFill>
                  <a:srgbClr val="00B050"/>
                </a:solidFill>
                <a:latin typeface="Calibri" pitchFamily="34" charset="0"/>
                <a:cs typeface="Calibri" pitchFamily="34" charset="0"/>
              </a:rPr>
              <a:t>(</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a:solidFill>
                  <a:srgbClr val="00B050"/>
                </a:solidFill>
                <a:latin typeface="Calibri" pitchFamily="34" charset="0"/>
                <a:cs typeface="Calibri" pitchFamily="34" charset="0"/>
              </a:rPr>
              <a:t>range(</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a:solidFill>
                  <a:srgbClr val="00B050"/>
                </a:solidFill>
                <a:latin typeface="Calibri" pitchFamily="34" charset="0"/>
                <a:cs typeface="Calibri" pitchFamily="34" charset="0"/>
              </a:rPr>
              <a:t>IQR(</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a:solidFill>
                  <a:srgbClr val="00B050"/>
                </a:solidFill>
                <a:latin typeface="Calibri" pitchFamily="34" charset="0"/>
                <a:cs typeface="Calibri" pitchFamily="34" charset="0"/>
              </a:rPr>
              <a:t>summary(</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endParaRPr lang="en-US" sz="2100" dirty="0">
              <a:solidFill>
                <a:srgbClr val="00B050"/>
              </a:solidFill>
              <a:latin typeface="Calibri" pitchFamily="34" charset="0"/>
              <a:cs typeface="Calibri" pitchFamily="34" charset="0"/>
            </a:endParaRPr>
          </a:p>
          <a:p>
            <a:pPr marL="109728" indent="0" algn="just">
              <a:buNone/>
            </a:pPr>
            <a:endParaRPr lang="en-US" sz="2100" dirty="0">
              <a:solidFill>
                <a:srgbClr val="00B050"/>
              </a:solidFill>
              <a:latin typeface="Calibri" pitchFamily="34" charset="0"/>
              <a:cs typeface="Calibri" pitchFamily="34" charset="0"/>
            </a:endParaRPr>
          </a:p>
          <a:p>
            <a:pPr marL="109728" indent="0" algn="just">
              <a:buNone/>
            </a:pPr>
            <a:r>
              <a:rPr lang="en-US" sz="2100" dirty="0" smtClean="0">
                <a:solidFill>
                  <a:srgbClr val="00B050"/>
                </a:solidFill>
                <a:latin typeface="Calibri" pitchFamily="34" charset="0"/>
                <a:cs typeface="Calibri" pitchFamily="34" charset="0"/>
              </a:rPr>
              <a:t>#</a:t>
            </a:r>
            <a:r>
              <a:rPr lang="en-US" sz="2100" dirty="0">
                <a:solidFill>
                  <a:srgbClr val="00B050"/>
                </a:solidFill>
                <a:latin typeface="Calibri" pitchFamily="34" charset="0"/>
                <a:cs typeface="Calibri" pitchFamily="34" charset="0"/>
              </a:rPr>
              <a:t>Compare distributions</a:t>
            </a:r>
          </a:p>
          <a:p>
            <a:pPr marL="109728" indent="0" algn="just">
              <a:buNone/>
            </a:pPr>
            <a:r>
              <a:rPr lang="en-US" sz="2100" dirty="0">
                <a:solidFill>
                  <a:srgbClr val="00B050"/>
                </a:solidFill>
                <a:latin typeface="Calibri" pitchFamily="34" charset="0"/>
                <a:cs typeface="Calibri" pitchFamily="34" charset="0"/>
              </a:rPr>
              <a:t>m1&lt;-c(0,2,2,4,5,14,14,14,13,17,17,15)</a:t>
            </a:r>
          </a:p>
          <a:p>
            <a:pPr marL="109728" indent="0" algn="just">
              <a:buNone/>
            </a:pPr>
            <a:r>
              <a:rPr lang="en-US" sz="2100" dirty="0">
                <a:solidFill>
                  <a:srgbClr val="00B050"/>
                </a:solidFill>
                <a:latin typeface="Calibri" pitchFamily="34" charset="0"/>
                <a:cs typeface="Calibri" pitchFamily="34" charset="0"/>
              </a:rPr>
              <a:t>m2&lt;-c(0,6,7,9,11,13,16,16,16,17,18,20,21)</a:t>
            </a:r>
          </a:p>
          <a:p>
            <a:pPr marL="109728" indent="0" algn="just">
              <a:buNone/>
            </a:pPr>
            <a:r>
              <a:rPr lang="en-US" sz="2100" dirty="0">
                <a:solidFill>
                  <a:srgbClr val="00B050"/>
                </a:solidFill>
                <a:latin typeface="Calibri" pitchFamily="34" charset="0"/>
                <a:cs typeface="Calibri" pitchFamily="34" charset="0"/>
              </a:rPr>
              <a:t>par(</a:t>
            </a:r>
            <a:r>
              <a:rPr lang="en-US" sz="2100" dirty="0" err="1">
                <a:solidFill>
                  <a:srgbClr val="00B050"/>
                </a:solidFill>
                <a:latin typeface="Calibri" pitchFamily="34" charset="0"/>
                <a:cs typeface="Calibri" pitchFamily="34" charset="0"/>
              </a:rPr>
              <a:t>mfrow</a:t>
            </a:r>
            <a:r>
              <a:rPr lang="en-US" sz="2100" dirty="0">
                <a:solidFill>
                  <a:srgbClr val="00B050"/>
                </a:solidFill>
                <a:latin typeface="Calibri" pitchFamily="34" charset="0"/>
                <a:cs typeface="Calibri" pitchFamily="34" charset="0"/>
              </a:rPr>
              <a:t>=c(1,2))</a:t>
            </a:r>
          </a:p>
          <a:p>
            <a:pPr marL="109728" indent="0" algn="just">
              <a:buNone/>
            </a:pPr>
            <a:r>
              <a:rPr lang="en-US" sz="2100" dirty="0">
                <a:solidFill>
                  <a:srgbClr val="00B050"/>
                </a:solidFill>
                <a:latin typeface="Calibri" pitchFamily="34" charset="0"/>
                <a:cs typeface="Calibri" pitchFamily="34" charset="0"/>
              </a:rPr>
              <a:t>boxplot(m1,m2,names=c("Method 1", "Method 2"))</a:t>
            </a:r>
          </a:p>
          <a:p>
            <a:pPr marL="109728" indent="0" algn="just">
              <a:buNone/>
            </a:pPr>
            <a:endParaRPr lang="en-US" sz="2100" dirty="0">
              <a:solidFill>
                <a:srgbClr val="00B050"/>
              </a:solidFill>
              <a:latin typeface="Calibri" pitchFamily="34" charset="0"/>
              <a:cs typeface="Calibri" pitchFamily="34" charset="0"/>
            </a:endParaRPr>
          </a:p>
          <a:p>
            <a:pPr marL="109728" indent="0" algn="just">
              <a:buNone/>
            </a:pPr>
            <a:r>
              <a:rPr lang="en-US" sz="2100" dirty="0">
                <a:solidFill>
                  <a:srgbClr val="00B050"/>
                </a:solidFill>
                <a:latin typeface="Calibri" pitchFamily="34" charset="0"/>
                <a:cs typeface="Calibri" pitchFamily="34" charset="0"/>
              </a:rPr>
              <a:t>plot(density(m1), </a:t>
            </a:r>
            <a:r>
              <a:rPr lang="en-US" sz="2100" dirty="0" err="1">
                <a:solidFill>
                  <a:srgbClr val="00B050"/>
                </a:solidFill>
                <a:latin typeface="Calibri" pitchFamily="34" charset="0"/>
                <a:cs typeface="Calibri" pitchFamily="34" charset="0"/>
              </a:rPr>
              <a:t>ylim</a:t>
            </a:r>
            <a:r>
              <a:rPr lang="en-US" sz="2100" dirty="0">
                <a:solidFill>
                  <a:srgbClr val="00B050"/>
                </a:solidFill>
                <a:latin typeface="Calibri" pitchFamily="34" charset="0"/>
                <a:cs typeface="Calibri" pitchFamily="34" charset="0"/>
              </a:rPr>
              <a:t>=c(0, 0.07), main = "Density plots of m1 and m2")</a:t>
            </a:r>
          </a:p>
          <a:p>
            <a:pPr marL="109728" indent="0" algn="just">
              <a:buNone/>
            </a:pPr>
            <a:r>
              <a:rPr lang="en-US" sz="2100" dirty="0">
                <a:solidFill>
                  <a:srgbClr val="00B050"/>
                </a:solidFill>
                <a:latin typeface="Calibri" pitchFamily="34" charset="0"/>
                <a:cs typeface="Calibri" pitchFamily="34" charset="0"/>
              </a:rPr>
              <a:t>lines(density(m2), </a:t>
            </a:r>
            <a:r>
              <a:rPr lang="en-US" sz="2100" dirty="0" err="1">
                <a:solidFill>
                  <a:srgbClr val="00B050"/>
                </a:solidFill>
                <a:latin typeface="Calibri" pitchFamily="34" charset="0"/>
                <a:cs typeface="Calibri" pitchFamily="34" charset="0"/>
              </a:rPr>
              <a:t>lty</a:t>
            </a:r>
            <a:r>
              <a:rPr lang="en-US" sz="2100" dirty="0">
                <a:solidFill>
                  <a:srgbClr val="00B050"/>
                </a:solidFill>
                <a:latin typeface="Calibri" pitchFamily="34" charset="0"/>
                <a:cs typeface="Calibri" pitchFamily="34" charset="0"/>
              </a:rPr>
              <a:t>=2)</a:t>
            </a:r>
          </a:p>
          <a:p>
            <a:pPr marL="109728" indent="0" algn="just">
              <a:buNone/>
            </a:pPr>
            <a:r>
              <a:rPr lang="en-US" sz="2100" dirty="0">
                <a:solidFill>
                  <a:srgbClr val="00B050"/>
                </a:solidFill>
                <a:latin typeface="Calibri" pitchFamily="34" charset="0"/>
                <a:cs typeface="Calibri" pitchFamily="34" charset="0"/>
              </a:rPr>
              <a:t>par(</a:t>
            </a:r>
            <a:r>
              <a:rPr lang="en-US" sz="2100" dirty="0" err="1">
                <a:solidFill>
                  <a:srgbClr val="00B050"/>
                </a:solidFill>
                <a:latin typeface="Calibri" pitchFamily="34" charset="0"/>
                <a:cs typeface="Calibri" pitchFamily="34" charset="0"/>
              </a:rPr>
              <a:t>mfrow</a:t>
            </a:r>
            <a:r>
              <a:rPr lang="en-US" sz="2100" dirty="0">
                <a:solidFill>
                  <a:srgbClr val="00B050"/>
                </a:solidFill>
                <a:latin typeface="Calibri" pitchFamily="34" charset="0"/>
                <a:cs typeface="Calibri" pitchFamily="34" charset="0"/>
              </a:rPr>
              <a:t>=c(1,1))</a:t>
            </a:r>
          </a:p>
          <a:p>
            <a:pPr marL="109728" indent="0" algn="just">
              <a:buNone/>
            </a:pPr>
            <a:endParaRPr lang="en-US" sz="2100" dirty="0">
              <a:solidFill>
                <a:srgbClr val="00B050"/>
              </a:solidFill>
              <a:latin typeface="Calibri" pitchFamily="34" charset="0"/>
              <a:cs typeface="Calibri" pitchFamily="34" charset="0"/>
            </a:endParaRPr>
          </a:p>
          <a:p>
            <a:pPr marL="109728" indent="0" algn="just">
              <a:buNone/>
            </a:pPr>
            <a:endParaRPr lang="en-US" sz="2100" dirty="0">
              <a:solidFill>
                <a:srgbClr val="00B050"/>
              </a:solidFill>
              <a:latin typeface="Calibri" pitchFamily="34" charset="0"/>
              <a:cs typeface="Calibri" pitchFamily="34" charset="0"/>
            </a:endParaRPr>
          </a:p>
          <a:p>
            <a:pPr marL="109728" indent="0" algn="just">
              <a:buNone/>
            </a:pPr>
            <a:endParaRPr lang="ro-RO" sz="1800" dirty="0">
              <a:latin typeface="Calibri" pitchFamily="34" charset="0"/>
              <a:cs typeface="Calibri" pitchFamily="34" charset="0"/>
            </a:endParaRPr>
          </a:p>
        </p:txBody>
      </p:sp>
    </p:spTree>
    <p:extLst>
      <p:ext uri="{BB962C8B-B14F-4D97-AF65-F5344CB8AC3E}">
        <p14:creationId xmlns="" xmlns:p14="http://schemas.microsoft.com/office/powerpoint/2010/main" val="185080636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sz="1800" dirty="0">
                <a:hlinkClick r:id="rId2"/>
              </a:rPr>
              <a:t>http://www.ase.ro/upcpr/profesori/1825/UI5-Seii%20de%20distr.ind.tend.centr._</a:t>
            </a:r>
            <a:r>
              <a:rPr lang="en-GB" sz="1800" dirty="0" smtClean="0">
                <a:hlinkClick r:id="rId2"/>
              </a:rPr>
              <a:t>1.pdf</a:t>
            </a:r>
            <a:endParaRPr lang="en-GB" sz="1800" dirty="0" smtClean="0"/>
          </a:p>
          <a:p>
            <a:endParaRPr lang="en-GB" sz="1800" dirty="0" smtClean="0"/>
          </a:p>
          <a:p>
            <a:r>
              <a:rPr lang="en-GB" sz="1800" dirty="0">
                <a:hlinkClick r:id="rId3"/>
              </a:rPr>
              <a:t>http://</a:t>
            </a:r>
            <a:r>
              <a:rPr lang="en-GB" sz="1800" dirty="0" smtClean="0">
                <a:hlinkClick r:id="rId3"/>
              </a:rPr>
              <a:t>www.biblioteca-digitala.ase.ro/biblioteca/pagina2.asp?id=cap3</a:t>
            </a:r>
            <a:endParaRPr lang="en-GB" sz="1800" dirty="0" smtClean="0"/>
          </a:p>
          <a:p>
            <a:endParaRPr lang="en-GB" sz="1800" dirty="0"/>
          </a:p>
          <a:p>
            <a:r>
              <a:rPr lang="en-GB" sz="1800" dirty="0">
                <a:hlinkClick r:id="rId4"/>
              </a:rPr>
              <a:t>https://</a:t>
            </a:r>
            <a:r>
              <a:rPr lang="en-GB" sz="1800" dirty="0" smtClean="0">
                <a:hlinkClick r:id="rId4"/>
              </a:rPr>
              <a:t>www.masterprof.ro/files/Eftimie/curs_statistica.pdf</a:t>
            </a:r>
            <a:endParaRPr lang="en-GB" sz="1800" dirty="0" smtClean="0"/>
          </a:p>
          <a:p>
            <a:endParaRPr lang="en-GB" sz="1800" dirty="0"/>
          </a:p>
          <a:p>
            <a:r>
              <a:rPr lang="vi-VN" sz="1800" dirty="0"/>
              <a:t>M. Păun</a:t>
            </a:r>
            <a:r>
              <a:rPr lang="vi-VN" sz="1800" b="1" dirty="0"/>
              <a:t>, </a:t>
            </a:r>
            <a:r>
              <a:rPr lang="vi-VN" sz="1800" dirty="0"/>
              <a:t>Noțiuni de statistica aplicata cu exemple in R</a:t>
            </a:r>
            <a:r>
              <a:rPr lang="vi-VN" sz="1800" b="1" dirty="0"/>
              <a:t>, </a:t>
            </a:r>
            <a:r>
              <a:rPr lang="vi-VN" sz="1800" dirty="0"/>
              <a:t>Editura Matrix, 2016,  ISBN: 978-606-25-0278-2.</a:t>
            </a:r>
            <a:endParaRPr lang="en-GB" sz="1800" dirty="0"/>
          </a:p>
        </p:txBody>
      </p:sp>
      <p:sp>
        <p:nvSpPr>
          <p:cNvPr id="2" name="Title 1"/>
          <p:cNvSpPr>
            <a:spLocks noGrp="1"/>
          </p:cNvSpPr>
          <p:nvPr>
            <p:ph type="title"/>
          </p:nvPr>
        </p:nvSpPr>
        <p:spPr/>
        <p:txBody>
          <a:bodyPr/>
          <a:lstStyle/>
          <a:p>
            <a:r>
              <a:rPr lang="en-GB" dirty="0" err="1" smtClean="0"/>
              <a:t>Referinte</a:t>
            </a:r>
            <a:endParaRPr lang="en-GB"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r>
              <a:rPr lang="ro-RO" sz="1800" dirty="0" smtClean="0">
                <a:latin typeface="Calibri" pitchFamily="34" charset="0"/>
                <a:cs typeface="Calibri" pitchFamily="34" charset="0"/>
              </a:rPr>
              <a:t>Când am discutat  despre distribuții ca Binomiala, </a:t>
            </a:r>
            <a:r>
              <a:rPr lang="ro-RO" sz="1800" dirty="0" err="1" smtClean="0">
                <a:latin typeface="Calibri" pitchFamily="34" charset="0"/>
                <a:cs typeface="Calibri" pitchFamily="34" charset="0"/>
              </a:rPr>
              <a:t>Poison</a:t>
            </a:r>
            <a:r>
              <a:rPr lang="ro-RO" sz="1800" dirty="0" smtClean="0">
                <a:latin typeface="Calibri" pitchFamily="34" charset="0"/>
                <a:cs typeface="Calibri" pitchFamily="34" charset="0"/>
              </a:rPr>
              <a:t> am observat ca  distribuțiile de probabilități erau caracterizate de o formula pentru probabilitatea fiecărei a dintre posibilele valori discrete.</a:t>
            </a:r>
          </a:p>
          <a:p>
            <a:pPr algn="just"/>
            <a:endParaRPr lang="en-GB" sz="1800" dirty="0" smtClean="0">
              <a:latin typeface="Calibri" pitchFamily="34" charset="0"/>
              <a:cs typeface="Calibri" pitchFamily="34" charset="0"/>
            </a:endParaRPr>
          </a:p>
          <a:p>
            <a:pPr algn="just"/>
            <a:r>
              <a:rPr lang="en-GB" sz="1800" dirty="0" err="1" smtClean="0">
                <a:latin typeface="Calibri" pitchFamily="34" charset="0"/>
                <a:cs typeface="Calibri" pitchFamily="34" charset="0"/>
              </a:rPr>
              <a:t>Toate</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aceste</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probabilitati</a:t>
            </a:r>
            <a:r>
              <a:rPr lang="en-GB" sz="1800" dirty="0" smtClean="0">
                <a:latin typeface="Calibri" pitchFamily="34" charset="0"/>
                <a:cs typeface="Calibri" pitchFamily="34" charset="0"/>
              </a:rPr>
              <a:t> se </a:t>
            </a:r>
            <a:r>
              <a:rPr lang="en-GB" sz="1800" dirty="0" err="1" smtClean="0">
                <a:latin typeface="Calibri" pitchFamily="34" charset="0"/>
                <a:cs typeface="Calibri" pitchFamily="34" charset="0"/>
              </a:rPr>
              <a:t>adunau</a:t>
            </a:r>
            <a:r>
              <a:rPr lang="en-GB" sz="1800" dirty="0" smtClean="0">
                <a:latin typeface="Calibri" pitchFamily="34" charset="0"/>
                <a:cs typeface="Calibri" pitchFamily="34" charset="0"/>
              </a:rPr>
              <a:t> la 1.</a:t>
            </a:r>
          </a:p>
          <a:p>
            <a:pPr algn="just"/>
            <a:endParaRPr lang="en-GB" sz="1800" dirty="0" smtClean="0">
              <a:latin typeface="Calibri" pitchFamily="34" charset="0"/>
              <a:cs typeface="Calibri" pitchFamily="34" charset="0"/>
            </a:endParaRPr>
          </a:p>
          <a:p>
            <a:pPr algn="just"/>
            <a:r>
              <a:rPr lang="en-GB" sz="1800" dirty="0" err="1" smtClean="0">
                <a:latin typeface="Calibri" pitchFamily="34" charset="0"/>
                <a:cs typeface="Calibri" pitchFamily="34" charset="0"/>
              </a:rPr>
              <a:t>Puteam</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vizualiza</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aceste</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distributii</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prin</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ilustrarea</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grafica</a:t>
            </a:r>
            <a:r>
              <a:rPr lang="en-GB" sz="1800" dirty="0" smtClean="0">
                <a:latin typeface="Calibri" pitchFamily="34" charset="0"/>
                <a:cs typeface="Calibri" pitchFamily="34" charset="0"/>
              </a:rPr>
              <a:t> a </a:t>
            </a:r>
            <a:r>
              <a:rPr lang="en-GB" sz="1800" dirty="0" err="1" smtClean="0">
                <a:latin typeface="Calibri" pitchFamily="34" charset="0"/>
                <a:cs typeface="Calibri" pitchFamily="34" charset="0"/>
              </a:rPr>
              <a:t>probabilitatilor</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fata</a:t>
            </a:r>
            <a:r>
              <a:rPr lang="en-GB" sz="1800" dirty="0" smtClean="0">
                <a:latin typeface="Calibri" pitchFamily="34" charset="0"/>
                <a:cs typeface="Calibri" pitchFamily="34" charset="0"/>
              </a:rPr>
              <a:t> de </a:t>
            </a:r>
            <a:r>
              <a:rPr lang="en-GB" sz="1800" dirty="0" err="1" smtClean="0">
                <a:latin typeface="Calibri" pitchFamily="34" charset="0"/>
                <a:cs typeface="Calibri" pitchFamily="34" charset="0"/>
              </a:rPr>
              <a:t>valorile</a:t>
            </a:r>
            <a:r>
              <a:rPr lang="en-GB" sz="1800" dirty="0" smtClean="0">
                <a:latin typeface="Calibri" pitchFamily="34" charset="0"/>
                <a:cs typeface="Calibri" pitchFamily="34" charset="0"/>
              </a:rPr>
              <a:t> discrete. </a:t>
            </a:r>
            <a:endParaRPr lang="ro-RO" sz="1800" dirty="0">
              <a:latin typeface="Calibri" pitchFamily="34" charset="0"/>
              <a:cs typeface="Calibri"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2786050" y="2714620"/>
            <a:ext cx="3695705" cy="3376906"/>
          </a:xfrm>
          <a:prstGeom prst="rect">
            <a:avLst/>
          </a:prstGeom>
          <a:noFill/>
          <a:ln w="9525">
            <a:noFill/>
            <a:miter lim="800000"/>
            <a:headEnd/>
            <a:tailEnd/>
          </a:ln>
          <a:effectLst/>
        </p:spPr>
      </p:pic>
    </p:spTree>
    <p:extLst>
      <p:ext uri="{BB962C8B-B14F-4D97-AF65-F5344CB8AC3E}">
        <p14:creationId xmlns="" xmlns:p14="http://schemas.microsoft.com/office/powerpoint/2010/main" val="35082576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ro-RO" b="1" dirty="0" smtClean="0">
                <a:solidFill>
                  <a:schemeClr val="tx1"/>
                </a:solidFill>
                <a:latin typeface="Calibri" pitchFamily="34" charset="0"/>
                <a:cs typeface="Calibri" pitchFamily="34" charset="0"/>
              </a:rPr>
              <a:t>Cât de luminos este corect? </a:t>
            </a:r>
          </a:p>
          <a:p>
            <a:pPr algn="just">
              <a:buNone/>
            </a:pPr>
            <a:r>
              <a:rPr lang="ro-RO" dirty="0" smtClean="0">
                <a:solidFill>
                  <a:schemeClr val="tx1"/>
                </a:solidFill>
                <a:latin typeface="Calibri" pitchFamily="34" charset="0"/>
                <a:cs typeface="Calibri" pitchFamily="34" charset="0"/>
              </a:rPr>
              <a:t>Un producător de automobile vrea sa știe cât de bine ar trebui să lumineze becurile de frână pentru a reduce timpul necesar pentru ca  șoferul  mașinii care vine din spate să realizeze că mașina din față se oprește  și să  </a:t>
            </a:r>
            <a:r>
              <a:rPr lang="ro-RO" dirty="0" err="1" smtClean="0">
                <a:solidFill>
                  <a:schemeClr val="tx1"/>
                </a:solidFill>
                <a:latin typeface="Calibri" pitchFamily="34" charset="0"/>
                <a:cs typeface="Calibri" pitchFamily="34" charset="0"/>
              </a:rPr>
              <a:t>isi</a:t>
            </a:r>
            <a:r>
              <a:rPr lang="ro-RO" dirty="0" smtClean="0">
                <a:solidFill>
                  <a:schemeClr val="tx1"/>
                </a:solidFill>
                <a:latin typeface="Calibri" pitchFamily="34" charset="0"/>
                <a:cs typeface="Calibri" pitchFamily="34" charset="0"/>
              </a:rPr>
              <a:t> apese frânele. </a:t>
            </a:r>
          </a:p>
          <a:p>
            <a:pPr algn="just">
              <a:buNone/>
            </a:pP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AutoNum type="arabicPeriod"/>
            </a:pPr>
            <a:r>
              <a:rPr lang="ro-RO" dirty="0" smtClean="0">
                <a:solidFill>
                  <a:schemeClr val="tx1"/>
                </a:solidFill>
                <a:latin typeface="Calibri" pitchFamily="34" charset="0"/>
                <a:cs typeface="Calibri" pitchFamily="34" charset="0"/>
              </a:rPr>
              <a:t>Care este variabila independentă? (luminozitatea luminilor de frână)</a:t>
            </a:r>
          </a:p>
          <a:p>
            <a:pPr algn="just">
              <a:buAutoNum type="arabicPeriod"/>
            </a:pPr>
            <a:r>
              <a:rPr lang="ro-RO" dirty="0" smtClean="0">
                <a:solidFill>
                  <a:schemeClr val="tx1"/>
                </a:solidFill>
                <a:latin typeface="Calibri" pitchFamily="34" charset="0"/>
                <a:cs typeface="Calibri" pitchFamily="34" charset="0"/>
              </a:rPr>
              <a:t>Care este variabila dependentă? (timpul de apăsa frâna)</a:t>
            </a: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r>
              <a:rPr lang="ro-RO" sz="1800" dirty="0" smtClean="0">
                <a:latin typeface="Calibri" pitchFamily="34" charset="0"/>
                <a:cs typeface="Calibri" pitchFamily="34" charset="0"/>
              </a:rPr>
              <a:t>Pentru datele continue nu a</a:t>
            </a:r>
            <a:r>
              <a:rPr lang="en-GB" sz="1800" dirty="0" smtClean="0">
                <a:latin typeface="Calibri" pitchFamily="34" charset="0"/>
                <a:cs typeface="Calibri" pitchFamily="34" charset="0"/>
              </a:rPr>
              <a:t>v</a:t>
            </a:r>
            <a:r>
              <a:rPr lang="ro-RO" sz="1800" dirty="0" err="1" smtClean="0">
                <a:latin typeface="Calibri" pitchFamily="34" charset="0"/>
                <a:cs typeface="Calibri" pitchFamily="34" charset="0"/>
              </a:rPr>
              <a:t>em</a:t>
            </a:r>
            <a:r>
              <a:rPr lang="ro-RO" sz="1800" dirty="0" smtClean="0">
                <a:latin typeface="Calibri" pitchFamily="34" charset="0"/>
                <a:cs typeface="Calibri" pitchFamily="34" charset="0"/>
              </a:rPr>
              <a:t> valori discrete spațiate egal si de aceea folosim o funcție care descrie densitatea de probabilitate in intervalul de  distribuție.</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Aceasta funcție (curba) este aleasa astfel încât aria de sub curba sa fie egala cu 1.</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Daca  observam un eșantion de date dintr-o astfel de distribuție ar trebui sa observam ca valorile apar in regiunile in care densitatea este cea mai mare. </a:t>
            </a:r>
            <a:endParaRPr lang="ro-RO" sz="1800" dirty="0">
              <a:latin typeface="Calibri" pitchFamily="34" charset="0"/>
              <a:cs typeface="Calibri"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2643174" y="2571744"/>
            <a:ext cx="4123197" cy="3695708"/>
          </a:xfrm>
          <a:prstGeom prst="rect">
            <a:avLst/>
          </a:prstGeom>
          <a:noFill/>
          <a:ln w="9525">
            <a:noFill/>
            <a:miter lim="800000"/>
            <a:headEnd/>
            <a:tailEnd/>
          </a:ln>
          <a:effectLst/>
        </p:spPr>
      </p:pic>
    </p:spTree>
    <p:extLst>
      <p:ext uri="{BB962C8B-B14F-4D97-AF65-F5344CB8AC3E}">
        <p14:creationId xmlns="" xmlns:p14="http://schemas.microsoft.com/office/powerpoint/2010/main" val="350825760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r>
              <a:rPr lang="ro-RO" sz="1800" dirty="0" smtClean="0">
                <a:latin typeface="Calibri" pitchFamily="34" charset="0"/>
                <a:cs typeface="Calibri" pitchFamily="34" charset="0"/>
              </a:rPr>
              <a:t>Vor exista multe  posibile  funcții de densități de probabilitate pe un interval continuu de valori. Distribuția normala descrie o clasa speciala de astfel de distribuții care sunt simetrice si pot fi descrise de 2 parametrii: media distribuției si abaterea standard a distribuției.</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Modificarea valorilor mediei si ale abaterii standard  va duce  la modificarea poziției si formei distribuțiilor. </a:t>
            </a:r>
          </a:p>
          <a:p>
            <a:pPr algn="just">
              <a:buNone/>
            </a:pPr>
            <a:endParaRPr lang="ro-RO" sz="1800" dirty="0">
              <a:latin typeface="Calibri" pitchFamily="34" charset="0"/>
              <a:cs typeface="Calibri"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4143372" y="2071678"/>
            <a:ext cx="4496397" cy="4429132"/>
          </a:xfrm>
          <a:prstGeom prst="rect">
            <a:avLst/>
          </a:prstGeom>
          <a:noFill/>
          <a:ln w="9525">
            <a:noFill/>
            <a:miter lim="800000"/>
            <a:headEnd/>
            <a:tailEnd/>
          </a:ln>
          <a:effectLst/>
        </p:spPr>
      </p:pic>
    </p:spTree>
    <p:extLst>
      <p:ext uri="{BB962C8B-B14F-4D97-AF65-F5344CB8AC3E}">
        <p14:creationId xmlns="" xmlns:p14="http://schemas.microsoft.com/office/powerpoint/2010/main" val="350825760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fontScale="92500" lnSpcReduction="10000"/>
          </a:bodyPr>
          <a:lstStyle/>
          <a:p>
            <a:pPr algn="just">
              <a:buNone/>
            </a:pPr>
            <a:endParaRPr lang="en-US" sz="1800" dirty="0" smtClean="0">
              <a:latin typeface="Calibri" pitchFamily="34" charset="0"/>
              <a:cs typeface="Calibri" pitchFamily="34" charset="0"/>
            </a:endParaRPr>
          </a:p>
          <a:p>
            <a:pPr algn="just">
              <a:buNone/>
            </a:pPr>
            <a:r>
              <a:rPr lang="en-US" sz="1800" dirty="0" smtClean="0">
                <a:latin typeface="Calibri" pitchFamily="34" charset="0"/>
                <a:cs typeface="Calibri" pitchFamily="34" charset="0"/>
              </a:rPr>
              <a:t>D</a:t>
            </a:r>
            <a:r>
              <a:rPr lang="vi-VN" sz="1800" dirty="0" smtClean="0">
                <a:latin typeface="Calibri" pitchFamily="34" charset="0"/>
                <a:cs typeface="Calibri" pitchFamily="34" charset="0"/>
              </a:rPr>
              <a:t>acă </a:t>
            </a:r>
            <a:r>
              <a:rPr lang="vi-VN" sz="1800" dirty="0">
                <a:latin typeface="Calibri" pitchFamily="34" charset="0"/>
                <a:cs typeface="Calibri" pitchFamily="34" charset="0"/>
              </a:rPr>
              <a:t>am avea posibilitatea să măsurăm înălţimea tuturor bărbaţilor din </a:t>
            </a:r>
            <a:r>
              <a:rPr lang="vi-VN" sz="1800" dirty="0" smtClean="0">
                <a:latin typeface="Calibri" pitchFamily="34" charset="0"/>
                <a:cs typeface="Calibri" pitchFamily="34" charset="0"/>
              </a:rPr>
              <a:t>România</a:t>
            </a:r>
            <a:r>
              <a:rPr lang="vi-VN" sz="1800" dirty="0">
                <a:latin typeface="Calibri" pitchFamily="34" charset="0"/>
                <a:cs typeface="Calibri" pitchFamily="34" charset="0"/>
              </a:rPr>
              <a:t>, am observa că există foarte puţini pitici şi foarte puţini giganţi; ceva mai mulţi oameni mici şi, la fel, ceva mai mulţi oameni foarte înalţi, iar cei mai mulţi oameni sunt de statură medie.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Care </a:t>
            </a:r>
            <a:r>
              <a:rPr lang="vi-VN" sz="1800" dirty="0">
                <a:latin typeface="Calibri" pitchFamily="34" charset="0"/>
                <a:cs typeface="Calibri" pitchFamily="34" charset="0"/>
              </a:rPr>
              <a:t>ar fi, aşadar, probabilitatea ca să întâlnim în populaţia </a:t>
            </a:r>
            <a:r>
              <a:rPr lang="vi-VN" sz="1800" dirty="0" smtClean="0">
                <a:latin typeface="Calibri" pitchFamily="34" charset="0"/>
                <a:cs typeface="Calibri" pitchFamily="34" charset="0"/>
              </a:rPr>
              <a:t>masculină </a:t>
            </a:r>
            <a:r>
              <a:rPr lang="vi-VN" sz="1800" dirty="0">
                <a:latin typeface="Calibri" pitchFamily="34" charset="0"/>
                <a:cs typeface="Calibri" pitchFamily="34" charset="0"/>
              </a:rPr>
              <a:t>un gigant? Foarte mică.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Ceva </a:t>
            </a:r>
            <a:r>
              <a:rPr lang="vi-VN" sz="1800" dirty="0">
                <a:latin typeface="Calibri" pitchFamily="34" charset="0"/>
                <a:cs typeface="Calibri" pitchFamily="34" charset="0"/>
              </a:rPr>
              <a:t>mai mare ar fi probabilitatea de a întâlni în populaţie un om înalt şi foarte mare probabilitatea să întâlnim, de exemplu, un om cu înălţimea de 178 centimetri, înălţime medie.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928926" y="3929066"/>
            <a:ext cx="3272894" cy="2160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lnSpcReduction="10000"/>
          </a:bodyPr>
          <a:lstStyle/>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a:latin typeface="Calibri" pitchFamily="34" charset="0"/>
                <a:cs typeface="Calibri" pitchFamily="34" charset="0"/>
              </a:rPr>
              <a:t>Această distribuţie este o distribuţie normală şi poate fi evaluată </a:t>
            </a:r>
            <a:r>
              <a:rPr lang="vi-VN" sz="1800" dirty="0" smtClean="0">
                <a:latin typeface="Calibri" pitchFamily="34" charset="0"/>
                <a:cs typeface="Calibri" pitchFamily="34" charset="0"/>
              </a:rPr>
              <a:t>numai </a:t>
            </a:r>
            <a:r>
              <a:rPr lang="vi-VN" sz="1800" dirty="0">
                <a:latin typeface="Calibri" pitchFamily="34" charset="0"/>
                <a:cs typeface="Calibri" pitchFamily="34" charset="0"/>
              </a:rPr>
              <a:t>în cazul unei variabile continue. De aceea, distribuţia normală se mai numeşte şi </a:t>
            </a:r>
            <a:r>
              <a:rPr lang="vi-VN" sz="1800" b="1" dirty="0">
                <a:latin typeface="Calibri" pitchFamily="34" charset="0"/>
                <a:cs typeface="Calibri" pitchFamily="34" charset="0"/>
              </a:rPr>
              <a:t>distribuţie continuă. </a:t>
            </a:r>
            <a:endParaRPr lang="en-GB" sz="1800" b="1"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O </a:t>
            </a:r>
            <a:r>
              <a:rPr lang="vi-VN" sz="1800" dirty="0">
                <a:latin typeface="Calibri" pitchFamily="34" charset="0"/>
                <a:cs typeface="Calibri" pitchFamily="34" charset="0"/>
              </a:rPr>
              <a:t>distribuţie normală este pe deplin </a:t>
            </a:r>
            <a:r>
              <a:rPr lang="vi-VN" sz="1800" dirty="0" smtClean="0">
                <a:latin typeface="Calibri" pitchFamily="34" charset="0"/>
                <a:cs typeface="Calibri" pitchFamily="34" charset="0"/>
              </a:rPr>
              <a:t>caracterizată </a:t>
            </a:r>
            <a:r>
              <a:rPr lang="vi-VN" sz="1800" dirty="0">
                <a:latin typeface="Calibri" pitchFamily="34" charset="0"/>
                <a:cs typeface="Calibri" pitchFamily="34" charset="0"/>
              </a:rPr>
              <a:t>de medie, ca indicator al tendinţei centrale şi de abaterea standard, ca indicator al dispersiei. Aceşti doi indicatori poartă numele de </a:t>
            </a:r>
            <a:r>
              <a:rPr lang="vi-VN" sz="1800" b="1" dirty="0">
                <a:latin typeface="Calibri" pitchFamily="34" charset="0"/>
                <a:cs typeface="Calibri" pitchFamily="34" charset="0"/>
              </a:rPr>
              <a:t>parametri ai repartiţiei normale. </a:t>
            </a:r>
            <a:endParaRPr lang="en-GB" sz="1800" b="1" dirty="0" smtClean="0">
              <a:latin typeface="Calibri" pitchFamily="34" charset="0"/>
              <a:cs typeface="Calibri" pitchFamily="34" charset="0"/>
            </a:endParaRPr>
          </a:p>
          <a:p>
            <a:pPr algn="just">
              <a:buNone/>
            </a:pPr>
            <a:endParaRPr lang="en-GB" sz="1800" b="1"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Dacă </a:t>
            </a:r>
            <a:r>
              <a:rPr lang="vi-VN" sz="1800" dirty="0">
                <a:latin typeface="Calibri" pitchFamily="34" charset="0"/>
                <a:cs typeface="Calibri" pitchFamily="34" charset="0"/>
              </a:rPr>
              <a:t>cunoaştem media şi abaterea standard, putem </a:t>
            </a:r>
            <a:r>
              <a:rPr lang="vi-VN" sz="1800" dirty="0" smtClean="0">
                <a:latin typeface="Calibri" pitchFamily="34" charset="0"/>
                <a:cs typeface="Calibri" pitchFamily="34" charset="0"/>
              </a:rPr>
              <a:t>oricând </a:t>
            </a:r>
            <a:r>
              <a:rPr lang="vi-VN" sz="1800" dirty="0">
                <a:latin typeface="Calibri" pitchFamily="34" charset="0"/>
                <a:cs typeface="Calibri" pitchFamily="34" charset="0"/>
              </a:rPr>
              <a:t>calcula probabilitatea de apariţie a unei valori particulare în această </a:t>
            </a:r>
            <a:r>
              <a:rPr lang="vi-VN" sz="1800" dirty="0" smtClean="0">
                <a:latin typeface="Calibri" pitchFamily="34" charset="0"/>
                <a:cs typeface="Calibri" pitchFamily="34" charset="0"/>
              </a:rPr>
              <a:t>distribuţie</a:t>
            </a:r>
            <a:r>
              <a:rPr lang="vi-VN" sz="1800" dirty="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43108" y="357166"/>
            <a:ext cx="3272894" cy="2160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r>
              <a:rPr lang="vi-VN" sz="1800" dirty="0">
                <a:latin typeface="Calibri" pitchFamily="34" charset="0"/>
                <a:cs typeface="Calibri" pitchFamily="34" charset="0"/>
              </a:rPr>
              <a:t>Distribuţia normală a fost descrisă prima dată de Ch. Fr. Gauss (1777-1855) şi de aceea distribuţia normală se mai numeşte şi distribuţie gaussiană. Deoarece la demonstrarea acestui concept a participat şi P.S. </a:t>
            </a:r>
            <a:r>
              <a:rPr lang="vi-VN" sz="1800" dirty="0" smtClean="0">
                <a:latin typeface="Calibri" pitchFamily="34" charset="0"/>
                <a:cs typeface="Calibri" pitchFamily="34" charset="0"/>
              </a:rPr>
              <a:t>Laplace </a:t>
            </a:r>
            <a:r>
              <a:rPr lang="vi-VN" sz="1800" dirty="0">
                <a:latin typeface="Calibri" pitchFamily="34" charset="0"/>
                <a:cs typeface="Calibri" pitchFamily="34" charset="0"/>
              </a:rPr>
              <a:t>(1749-1827), în literatura de specialitate se va întâlni şi termenul de </a:t>
            </a:r>
            <a:r>
              <a:rPr lang="vi-VN" sz="1800" dirty="0" smtClean="0">
                <a:latin typeface="Calibri" pitchFamily="34" charset="0"/>
                <a:cs typeface="Calibri" pitchFamily="34" charset="0"/>
              </a:rPr>
              <a:t>distribuţie </a:t>
            </a:r>
            <a:r>
              <a:rPr lang="vi-VN" sz="1800" dirty="0">
                <a:latin typeface="Calibri" pitchFamily="34" charset="0"/>
                <a:cs typeface="Calibri" pitchFamily="34" charset="0"/>
              </a:rPr>
              <a:t>gauss-laplace.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Toţi </a:t>
            </a:r>
            <a:r>
              <a:rPr lang="vi-VN" sz="1800" dirty="0">
                <a:latin typeface="Calibri" pitchFamily="34" charset="0"/>
                <a:cs typeface="Calibri" pitchFamily="34" charset="0"/>
              </a:rPr>
              <a:t>aceşti termeni se referă la acelaşi lucru, </a:t>
            </a:r>
            <a:r>
              <a:rPr lang="vi-VN" sz="1800" b="1" dirty="0">
                <a:latin typeface="Calibri" pitchFamily="34" charset="0"/>
                <a:cs typeface="Calibri" pitchFamily="34" charset="0"/>
              </a:rPr>
              <a:t>distribuţia normală</a:t>
            </a:r>
            <a:r>
              <a:rPr lang="vi-VN" sz="1800" b="1" dirty="0" smtClean="0">
                <a:latin typeface="Calibri" pitchFamily="34" charset="0"/>
                <a:cs typeface="Calibri" pitchFamily="34" charset="0"/>
              </a:rPr>
              <a:t>.</a:t>
            </a:r>
            <a:endParaRPr lang="en-US" sz="1800" b="1"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Pentru ca o distribuţie să fie considerată normală, vor trebui </a:t>
            </a:r>
            <a:r>
              <a:rPr lang="vi-VN" sz="1800" dirty="0" smtClean="0">
                <a:latin typeface="Calibri" pitchFamily="34" charset="0"/>
                <a:cs typeface="Calibri" pitchFamily="34" charset="0"/>
              </a:rPr>
              <a:t>îndeplinite </a:t>
            </a:r>
            <a:r>
              <a:rPr lang="vi-VN" sz="1800" dirty="0">
                <a:latin typeface="Calibri" pitchFamily="34" charset="0"/>
                <a:cs typeface="Calibri" pitchFamily="34" charset="0"/>
              </a:rPr>
              <a:t>simultan următoarele condiţii</a:t>
            </a:r>
            <a:r>
              <a:rPr lang="vi-VN" sz="1800" dirty="0" smtClean="0">
                <a:latin typeface="Calibri" pitchFamily="34" charset="0"/>
                <a:cs typeface="Calibri" pitchFamily="34" charset="0"/>
              </a:rPr>
              <a:t>:</a:t>
            </a:r>
            <a:endParaRPr lang="en-GB"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r>
              <a:rPr lang="vi-VN" sz="1800" dirty="0" smtClean="0">
                <a:latin typeface="Calibri" pitchFamily="34" charset="0"/>
                <a:cs typeface="Calibri" pitchFamily="34" charset="0"/>
              </a:rPr>
              <a:t>Să </a:t>
            </a:r>
            <a:r>
              <a:rPr lang="vi-VN" sz="1800" dirty="0">
                <a:latin typeface="Calibri" pitchFamily="34" charset="0"/>
                <a:cs typeface="Calibri" pitchFamily="34" charset="0"/>
              </a:rPr>
              <a:t>fie unimodală – adică să existe un singur mod, o singură categorie cu frecvenţă maximă;</a:t>
            </a:r>
          </a:p>
          <a:p>
            <a:pPr algn="just"/>
            <a:r>
              <a:rPr lang="vi-VN" sz="1800" dirty="0" smtClean="0">
                <a:latin typeface="Calibri" pitchFamily="34" charset="0"/>
                <a:cs typeface="Calibri" pitchFamily="34" charset="0"/>
              </a:rPr>
              <a:t>Să </a:t>
            </a:r>
            <a:r>
              <a:rPr lang="vi-VN" sz="1800" dirty="0">
                <a:latin typeface="Calibri" pitchFamily="34" charset="0"/>
                <a:cs typeface="Calibri" pitchFamily="34" charset="0"/>
              </a:rPr>
              <a:t>fie simetrică faţă de medie – adică să nu fie deplasată spre stânga sau spre dreapta;</a:t>
            </a:r>
          </a:p>
          <a:p>
            <a:pPr algn="just"/>
            <a:r>
              <a:rPr lang="vi-VN" sz="1800" dirty="0" smtClean="0">
                <a:latin typeface="Calibri" pitchFamily="34" charset="0"/>
                <a:cs typeface="Calibri" pitchFamily="34" charset="0"/>
              </a:rPr>
              <a:t>Să </a:t>
            </a:r>
            <a:r>
              <a:rPr lang="vi-VN" sz="1800" dirty="0">
                <a:latin typeface="Calibri" pitchFamily="34" charset="0"/>
                <a:cs typeface="Calibri" pitchFamily="34" charset="0"/>
              </a:rPr>
              <a:t>fie normal boltită – adică să nu fie nici ascuţită (foarte omogenă) şi nici turtită (foarte eterogenă</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endParaRPr lang="en-US" sz="1800" dirty="0">
              <a:latin typeface="Calibri" pitchFamily="34" charset="0"/>
              <a:cs typeface="Calibri" pitchFamily="34" charset="0"/>
            </a:endParaRPr>
          </a:p>
        </p:txBody>
      </p:sp>
    </p:spTree>
    <p:extLst>
      <p:ext uri="{BB962C8B-B14F-4D97-AF65-F5344CB8AC3E}">
        <p14:creationId xmlns="" xmlns:p14="http://schemas.microsoft.com/office/powerpoint/2010/main" val="350825760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endParaRPr lang="en-GB" sz="1800" dirty="0" smtClean="0">
              <a:latin typeface="Calibri" pitchFamily="34" charset="0"/>
              <a:cs typeface="Calibri" pitchFamily="34" charset="0"/>
            </a:endParaRPr>
          </a:p>
          <a:p>
            <a:pPr algn="just"/>
            <a:endParaRPr lang="en-US" sz="1800" dirty="0">
              <a:latin typeface="Calibri" pitchFamily="34" charset="0"/>
              <a:cs typeface="Calibri" pitchFamily="34" charset="0"/>
            </a:endParaRPr>
          </a:p>
          <a:p>
            <a:pPr marL="109728" indent="0" algn="just">
              <a:buNone/>
            </a:pPr>
            <a:r>
              <a:rPr lang="vi-VN" sz="1800" dirty="0">
                <a:latin typeface="Calibri" pitchFamily="34" charset="0"/>
                <a:cs typeface="Calibri" pitchFamily="34" charset="0"/>
              </a:rPr>
              <a:t>De asemenea, limitele din stânga şi din dreapta ale unei distribuţii normale tind spre valoarea zero, pe care, însă, nu o întâlnesc niciodată. </a:t>
            </a:r>
            <a:endParaRPr lang="en-GB" sz="1800" dirty="0" smtClean="0">
              <a:latin typeface="Calibri" pitchFamily="34" charset="0"/>
              <a:cs typeface="Calibri" pitchFamily="34" charset="0"/>
            </a:endParaRPr>
          </a:p>
          <a:p>
            <a:pPr marL="109728" indent="0" algn="just">
              <a:buNone/>
            </a:pPr>
            <a:endParaRPr lang="en-GB" sz="1800" dirty="0" smtClean="0">
              <a:latin typeface="Calibri" pitchFamily="34" charset="0"/>
              <a:cs typeface="Calibri" pitchFamily="34" charset="0"/>
            </a:endParaRPr>
          </a:p>
          <a:p>
            <a:pPr marL="109728" indent="0" algn="just">
              <a:buNone/>
            </a:pPr>
            <a:r>
              <a:rPr lang="vi-VN" sz="1800" dirty="0" smtClean="0">
                <a:latin typeface="Calibri" pitchFamily="34" charset="0"/>
                <a:cs typeface="Calibri" pitchFamily="34" charset="0"/>
              </a:rPr>
              <a:t>O </a:t>
            </a:r>
            <a:r>
              <a:rPr lang="vi-VN" sz="1800" dirty="0">
                <a:latin typeface="Calibri" pitchFamily="34" charset="0"/>
                <a:cs typeface="Calibri" pitchFamily="34" charset="0"/>
              </a:rPr>
              <a:t>distribuţie perfect normală are aceeaşi valoare pentru toţi cei trei indicatori ai tendinţei centrale (media, mediana şi modul), adică media = mediana = mod. </a:t>
            </a:r>
            <a:endParaRPr lang="en-GB" sz="1800" dirty="0" smtClean="0">
              <a:latin typeface="Calibri" pitchFamily="34" charset="0"/>
              <a:cs typeface="Calibri" pitchFamily="34" charset="0"/>
            </a:endParaRPr>
          </a:p>
          <a:p>
            <a:pPr marL="109728" indent="0" algn="just">
              <a:buNone/>
            </a:pPr>
            <a:endParaRPr lang="en-GB" sz="1800" dirty="0" smtClean="0">
              <a:latin typeface="Calibri" pitchFamily="34" charset="0"/>
              <a:cs typeface="Calibri" pitchFamily="34" charset="0"/>
            </a:endParaRPr>
          </a:p>
          <a:p>
            <a:pPr marL="109728" indent="0" algn="just">
              <a:buNone/>
            </a:pPr>
            <a:endParaRPr lang="en-GB" sz="1800" dirty="0" smtClean="0">
              <a:latin typeface="Calibri" pitchFamily="34" charset="0"/>
              <a:cs typeface="Calibri" pitchFamily="34" charset="0"/>
            </a:endParaRPr>
          </a:p>
          <a:p>
            <a:pPr marL="109728" indent="0" algn="just">
              <a:buNone/>
            </a:pPr>
            <a:r>
              <a:rPr lang="vi-VN" sz="1800" dirty="0" smtClean="0">
                <a:latin typeface="Calibri" pitchFamily="34" charset="0"/>
                <a:cs typeface="Calibri" pitchFamily="34" charset="0"/>
              </a:rPr>
              <a:t>În </a:t>
            </a:r>
            <a:r>
              <a:rPr lang="vi-VN" sz="1800" dirty="0">
                <a:latin typeface="Calibri" pitchFamily="34" charset="0"/>
                <a:cs typeface="Calibri" pitchFamily="34" charset="0"/>
              </a:rPr>
              <a:t>practică, acest lucru se întâlneşte extrem de rar şi, de aceea, ne punem pro-blema între ce limite putem considera o distribuţie ca fiind normală.</a:t>
            </a:r>
          </a:p>
        </p:txBody>
      </p:sp>
    </p:spTree>
    <p:extLst>
      <p:ext uri="{BB962C8B-B14F-4D97-AF65-F5344CB8AC3E}">
        <p14:creationId xmlns="" xmlns:p14="http://schemas.microsoft.com/office/powerpoint/2010/main" val="350825760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r>
              <a:rPr lang="vi-VN" sz="1800" dirty="0">
                <a:latin typeface="Calibri" pitchFamily="34" charset="0"/>
                <a:cs typeface="Calibri" pitchFamily="34" charset="0"/>
              </a:rPr>
              <a:t>O distribuţie multimodală poate fi corectată relativ uşor, inspectând valorile modale şi renunţând la un singur scor. Deoarece modul este categoria cu frecvenţa cea mai mare, renunţând la un singur caz din categoria modală, transformăm o distribuţie bimodală într-una unimodală.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De </a:t>
            </a:r>
            <a:r>
              <a:rPr lang="vi-VN" sz="1800" dirty="0">
                <a:latin typeface="Calibri" pitchFamily="34" charset="0"/>
                <a:cs typeface="Calibri" pitchFamily="34" charset="0"/>
              </a:rPr>
              <a:t>exemplu, dacă măsurăm greutatea unui număr de 50 de subiecţi şi constatăm că avem două categorii mod: subiecţi cu greutatea de 78 de kilograme – 10 cazuri şi su-biecţi cu greutatea de 84 de kilograme – 10 cazuri, eliminând din eşantion un singur subiect care are 78 de kilograme sau 84 de kilograme, </a:t>
            </a:r>
            <a:r>
              <a:rPr lang="vi-VN" sz="1800" dirty="0" smtClean="0">
                <a:latin typeface="Calibri" pitchFamily="34" charset="0"/>
                <a:cs typeface="Calibri" pitchFamily="34" charset="0"/>
              </a:rPr>
              <a:t>determinăm</a:t>
            </a:r>
            <a:r>
              <a:rPr lang="en-US" sz="1800" dirty="0" smtClean="0">
                <a:latin typeface="Calibri" pitchFamily="34" charset="0"/>
                <a:cs typeface="Calibri" pitchFamily="34" charset="0"/>
              </a:rPr>
              <a:t> </a:t>
            </a:r>
            <a:r>
              <a:rPr lang="vi-VN" sz="1800" dirty="0">
                <a:latin typeface="Calibri" pitchFamily="34" charset="0"/>
                <a:cs typeface="Calibri" pitchFamily="34" charset="0"/>
              </a:rPr>
              <a:t>transformarea într-o distribuţie unimodală.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Desigur</a:t>
            </a:r>
            <a:r>
              <a:rPr lang="vi-VN" sz="1800" dirty="0">
                <a:latin typeface="Calibri" pitchFamily="34" charset="0"/>
                <a:cs typeface="Calibri" pitchFamily="34" charset="0"/>
              </a:rPr>
              <a:t>, nu vom mai avea 50 de cazuri, ci </a:t>
            </a:r>
            <a:r>
              <a:rPr lang="vi-VN" sz="1800" dirty="0" smtClean="0">
                <a:latin typeface="Calibri" pitchFamily="34" charset="0"/>
                <a:cs typeface="Calibri" pitchFamily="34" charset="0"/>
              </a:rPr>
              <a:t>49</a:t>
            </a:r>
            <a:r>
              <a:rPr lang="en-US" sz="1800" dirty="0" smtClean="0">
                <a:latin typeface="Calibri" pitchFamily="34" charset="0"/>
                <a:cs typeface="Calibri" pitchFamily="34" charset="0"/>
              </a:rPr>
              <a:t>.</a:t>
            </a: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O distribuţie asimetrică sau excesivă presupune utilizarea unor </a:t>
            </a:r>
            <a:r>
              <a:rPr lang="vi-VN" sz="1800" dirty="0" smtClean="0">
                <a:latin typeface="Calibri" pitchFamily="34" charset="0"/>
                <a:cs typeface="Calibri" pitchFamily="34" charset="0"/>
              </a:rPr>
              <a:t>tehnici </a:t>
            </a:r>
            <a:r>
              <a:rPr lang="vi-VN" sz="1800" dirty="0">
                <a:latin typeface="Calibri" pitchFamily="34" charset="0"/>
                <a:cs typeface="Calibri" pitchFamily="34" charset="0"/>
              </a:rPr>
              <a:t>diferite, dintre care menţionăm:</a:t>
            </a:r>
          </a:p>
          <a:p>
            <a:pPr algn="just"/>
            <a:endParaRPr lang="vi-VN" sz="1800" b="1" dirty="0" smtClean="0">
              <a:latin typeface="Calibri" pitchFamily="34" charset="0"/>
              <a:cs typeface="Calibri" pitchFamily="34" charset="0"/>
            </a:endParaRPr>
          </a:p>
        </p:txBody>
      </p:sp>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en-GB" sz="1800" b="1" dirty="0" smtClean="0">
              <a:latin typeface="Calibri" pitchFamily="34" charset="0"/>
              <a:cs typeface="Calibri" pitchFamily="34" charset="0"/>
            </a:endParaRPr>
          </a:p>
          <a:p>
            <a:pPr algn="just"/>
            <a:r>
              <a:rPr lang="vi-VN" sz="1800" b="1" dirty="0" smtClean="0">
                <a:latin typeface="Calibri" pitchFamily="34" charset="0"/>
                <a:cs typeface="Calibri" pitchFamily="34" charset="0"/>
              </a:rPr>
              <a:t>Folosirea </a:t>
            </a:r>
            <a:r>
              <a:rPr lang="vi-VN" sz="1800" b="1" dirty="0">
                <a:latin typeface="Calibri" pitchFamily="34" charset="0"/>
                <a:cs typeface="Calibri" pitchFamily="34" charset="0"/>
              </a:rPr>
              <a:t>mediei 5% trim </a:t>
            </a:r>
            <a:r>
              <a:rPr lang="vi-VN" sz="1800" dirty="0">
                <a:latin typeface="Calibri" pitchFamily="34" charset="0"/>
                <a:cs typeface="Calibri" pitchFamily="34" charset="0"/>
              </a:rPr>
              <a:t>– este o tehnică ce utilizează o medie ajustată în care nu se ţine cont de 5% dintre scorurile aflate la extremităţile distribuţiei. Metoda se foloseşte în cazul în care avem scoruri extreme reale. Prin acest procedeu, ele sunt eliminate din calculul acestui indicator</a:t>
            </a:r>
            <a:r>
              <a:rPr lang="vi-VN" sz="1800" dirty="0" smtClean="0">
                <a:latin typeface="Calibri" pitchFamily="34" charset="0"/>
                <a:cs typeface="Calibri" pitchFamily="34" charset="0"/>
              </a:rPr>
              <a:t>.</a:t>
            </a:r>
            <a:endParaRPr lang="en-GB" sz="1800" dirty="0" smtClean="0">
              <a:latin typeface="Calibri" pitchFamily="34" charset="0"/>
              <a:cs typeface="Calibri" pitchFamily="34" charset="0"/>
            </a:endParaRPr>
          </a:p>
          <a:p>
            <a:pPr algn="just"/>
            <a:endParaRPr lang="vi-VN" sz="1800" dirty="0">
              <a:latin typeface="Calibri" pitchFamily="34" charset="0"/>
              <a:cs typeface="Calibri" pitchFamily="34" charset="0"/>
            </a:endParaRPr>
          </a:p>
          <a:p>
            <a:pPr algn="just"/>
            <a:r>
              <a:rPr lang="vi-VN" sz="1800" b="1" dirty="0" smtClean="0">
                <a:latin typeface="Calibri" pitchFamily="34" charset="0"/>
                <a:cs typeface="Calibri" pitchFamily="34" charset="0"/>
              </a:rPr>
              <a:t>Extragerea </a:t>
            </a:r>
            <a:r>
              <a:rPr lang="vi-VN" sz="1800" b="1" dirty="0">
                <a:latin typeface="Calibri" pitchFamily="34" charset="0"/>
                <a:cs typeface="Calibri" pitchFamily="34" charset="0"/>
              </a:rPr>
              <a:t>radicalului </a:t>
            </a:r>
            <a:r>
              <a:rPr lang="vi-VN" sz="1800" dirty="0">
                <a:latin typeface="Calibri" pitchFamily="34" charset="0"/>
                <a:cs typeface="Calibri" pitchFamily="34" charset="0"/>
              </a:rPr>
              <a:t>din toate valorile distribuţiei este o tehnică folosită în special atunci când avem o distribuţie </a:t>
            </a:r>
            <a:r>
              <a:rPr lang="vi-VN" sz="1800" dirty="0" smtClean="0">
                <a:latin typeface="Calibri" pitchFamily="34" charset="0"/>
                <a:cs typeface="Calibri" pitchFamily="34" charset="0"/>
              </a:rPr>
              <a:t>asimetrică </a:t>
            </a:r>
            <a:r>
              <a:rPr lang="vi-VN" sz="1800" dirty="0">
                <a:latin typeface="Calibri" pitchFamily="34" charset="0"/>
                <a:cs typeface="Calibri" pitchFamily="34" charset="0"/>
              </a:rPr>
              <a:t>moderată. Radicalul „strânge” o distribuţie puternic </a:t>
            </a:r>
            <a:r>
              <a:rPr lang="en-US" sz="1800" dirty="0" err="1" smtClean="0">
                <a:latin typeface="Calibri" pitchFamily="34" charset="0"/>
                <a:cs typeface="Calibri" pitchFamily="34" charset="0"/>
              </a:rPr>
              <a:t>turtit</a:t>
            </a:r>
            <a:r>
              <a:rPr lang="vi-VN" sz="1800" dirty="0" smtClean="0">
                <a:latin typeface="Calibri" pitchFamily="34" charset="0"/>
                <a:cs typeface="Calibri" pitchFamily="34" charset="0"/>
              </a:rPr>
              <a:t>ă </a:t>
            </a:r>
            <a:r>
              <a:rPr lang="vi-VN" sz="1800" dirty="0">
                <a:latin typeface="Calibri" pitchFamily="34" charset="0"/>
                <a:cs typeface="Calibri" pitchFamily="34" charset="0"/>
              </a:rPr>
              <a:t>şi corectează asimetria</a:t>
            </a:r>
            <a:r>
              <a:rPr lang="vi-VN" sz="1800" dirty="0" smtClean="0">
                <a:latin typeface="Calibri" pitchFamily="34" charset="0"/>
                <a:cs typeface="Calibri" pitchFamily="34" charset="0"/>
              </a:rPr>
              <a:t>.</a:t>
            </a:r>
            <a:endParaRPr lang="en-GB" sz="1800" dirty="0" smtClean="0">
              <a:latin typeface="Calibri" pitchFamily="34" charset="0"/>
              <a:cs typeface="Calibri" pitchFamily="34" charset="0"/>
            </a:endParaRPr>
          </a:p>
          <a:p>
            <a:pPr algn="just"/>
            <a:endParaRPr lang="vi-VN" sz="1800" dirty="0">
              <a:latin typeface="Calibri" pitchFamily="34" charset="0"/>
              <a:cs typeface="Calibri" pitchFamily="34" charset="0"/>
            </a:endParaRPr>
          </a:p>
          <a:p>
            <a:pPr algn="just"/>
            <a:r>
              <a:rPr lang="vi-VN" sz="1800" b="1" dirty="0" smtClean="0">
                <a:latin typeface="Calibri" pitchFamily="34" charset="0"/>
                <a:cs typeface="Calibri" pitchFamily="34" charset="0"/>
              </a:rPr>
              <a:t>Ridicarea </a:t>
            </a:r>
            <a:r>
              <a:rPr lang="vi-VN" sz="1800" b="1" dirty="0">
                <a:latin typeface="Calibri" pitchFamily="34" charset="0"/>
                <a:cs typeface="Calibri" pitchFamily="34" charset="0"/>
              </a:rPr>
              <a:t>la pătrat </a:t>
            </a:r>
            <a:r>
              <a:rPr lang="vi-VN" sz="1800" dirty="0">
                <a:latin typeface="Calibri" pitchFamily="34" charset="0"/>
                <a:cs typeface="Calibri" pitchFamily="34" charset="0"/>
              </a:rPr>
              <a:t>sau la cub este o tehnică utilizată în cazul distribuţiilor </a:t>
            </a:r>
            <a:r>
              <a:rPr lang="en-US" sz="1800" dirty="0" err="1" smtClean="0">
                <a:latin typeface="Calibri" pitchFamily="34" charset="0"/>
                <a:cs typeface="Calibri" pitchFamily="34" charset="0"/>
              </a:rPr>
              <a:t>ascu</a:t>
            </a:r>
            <a:r>
              <a:rPr lang="vi-VN" sz="1800" dirty="0" smtClean="0">
                <a:latin typeface="Calibri" pitchFamily="34" charset="0"/>
                <a:cs typeface="Calibri" pitchFamily="34" charset="0"/>
              </a:rPr>
              <a:t>ţ</a:t>
            </a:r>
            <a:r>
              <a:rPr lang="en-US" sz="1800" dirty="0" err="1" smtClean="0">
                <a:latin typeface="Calibri" pitchFamily="34" charset="0"/>
                <a:cs typeface="Calibri" pitchFamily="34" charset="0"/>
              </a:rPr>
              <a:t>ite</a:t>
            </a:r>
            <a:r>
              <a:rPr lang="vi-VN" sz="1800" dirty="0" smtClean="0">
                <a:latin typeface="Calibri" pitchFamily="34" charset="0"/>
                <a:cs typeface="Calibri" pitchFamily="34" charset="0"/>
              </a:rPr>
              <a:t>, </a:t>
            </a:r>
            <a:r>
              <a:rPr lang="vi-VN" sz="1800" dirty="0">
                <a:latin typeface="Calibri" pitchFamily="34" charset="0"/>
                <a:cs typeface="Calibri" pitchFamily="34" charset="0"/>
              </a:rPr>
              <a:t>deoarece prin acest procedeu se „împrăştie” rezultatele în jurul tendinţei centrale</a:t>
            </a:r>
            <a:r>
              <a:rPr lang="vi-VN" sz="1800" dirty="0" smtClean="0">
                <a:latin typeface="Calibri" pitchFamily="34" charset="0"/>
                <a:cs typeface="Calibri" pitchFamily="34" charset="0"/>
              </a:rPr>
              <a:t>.</a:t>
            </a:r>
            <a:endParaRPr lang="en-GB" sz="1800" dirty="0" smtClean="0">
              <a:latin typeface="Calibri" pitchFamily="34" charset="0"/>
              <a:cs typeface="Calibri" pitchFamily="34" charset="0"/>
            </a:endParaRPr>
          </a:p>
          <a:p>
            <a:pPr algn="just"/>
            <a:endParaRPr lang="vi-VN" sz="1800" dirty="0">
              <a:latin typeface="Calibri" pitchFamily="34" charset="0"/>
              <a:cs typeface="Calibri" pitchFamily="34" charset="0"/>
            </a:endParaRPr>
          </a:p>
          <a:p>
            <a:pPr algn="just"/>
            <a:r>
              <a:rPr lang="vi-VN" sz="1800" b="1" dirty="0" smtClean="0">
                <a:latin typeface="Calibri" pitchFamily="34" charset="0"/>
                <a:cs typeface="Calibri" pitchFamily="34" charset="0"/>
              </a:rPr>
              <a:t>Logaritmarea </a:t>
            </a:r>
            <a:r>
              <a:rPr lang="vi-VN" sz="1800" dirty="0">
                <a:latin typeface="Calibri" pitchFamily="34" charset="0"/>
                <a:cs typeface="Calibri" pitchFamily="34" charset="0"/>
              </a:rPr>
              <a:t>valorilor individuale şi inversarea valorilor sunt alte procedee de normalizare utilizate în cazul unor </a:t>
            </a:r>
            <a:r>
              <a:rPr lang="vi-VN" sz="1800" dirty="0" smtClean="0">
                <a:latin typeface="Calibri" pitchFamily="34" charset="0"/>
                <a:cs typeface="Calibri" pitchFamily="34" charset="0"/>
              </a:rPr>
              <a:t>distribuţii </a:t>
            </a:r>
            <a:r>
              <a:rPr lang="vi-VN" sz="1800" dirty="0">
                <a:latin typeface="Calibri" pitchFamily="34" charset="0"/>
                <a:cs typeface="Calibri" pitchFamily="34" charset="0"/>
              </a:rPr>
              <a:t>asimetrice severe</a:t>
            </a:r>
            <a:r>
              <a:rPr lang="vi-VN" sz="1800" dirty="0" smtClean="0">
                <a:latin typeface="Calibri" pitchFamily="34" charset="0"/>
                <a:cs typeface="Calibri" pitchFamily="34" charset="0"/>
              </a:rPr>
              <a:t>.</a:t>
            </a:r>
            <a:endParaRPr lang="en-GB" sz="1800" dirty="0" smtClean="0">
              <a:latin typeface="Calibri" pitchFamily="34" charset="0"/>
              <a:cs typeface="Calibri" pitchFamily="34" charset="0"/>
            </a:endParaRPr>
          </a:p>
          <a:p>
            <a:pPr algn="just"/>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După aceste prelucrări de date este necesară, în mod obligatoriu, o re</a:t>
            </a:r>
            <a:r>
              <a:rPr lang="en-GB" sz="1800" dirty="0" smtClean="0">
                <a:latin typeface="Calibri" pitchFamily="34" charset="0"/>
                <a:cs typeface="Calibri" pitchFamily="34" charset="0"/>
              </a:rPr>
              <a:t>v</a:t>
            </a:r>
            <a:r>
              <a:rPr lang="vi-VN" sz="1800" dirty="0" smtClean="0">
                <a:latin typeface="Calibri" pitchFamily="34" charset="0"/>
                <a:cs typeface="Calibri" pitchFamily="34" charset="0"/>
              </a:rPr>
              <a:t>erificare a distribuţiei pentru a vedea modul în care se respectă criteriile normalităţii distribuţiei pe date astfel normalizate</a:t>
            </a:r>
          </a:p>
          <a:p>
            <a:pPr algn="just"/>
            <a:endParaRPr lang="vi-VN" sz="1800" dirty="0">
              <a:latin typeface="Calibri" pitchFamily="34" charset="0"/>
              <a:cs typeface="Calibri" pitchFamily="34" charset="0"/>
            </a:endParaRPr>
          </a:p>
        </p:txBody>
      </p:sp>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Pentru o distribuție a probabilităților discrete vom calcula probabilitatea de a fi mai mică decât o anumită valoare x, adică P (X &lt;</a:t>
            </a:r>
            <a:r>
              <a:rPr lang="ro-RO" sz="1800" dirty="0" err="1" smtClean="0">
                <a:latin typeface="Calibri" pitchFamily="34" charset="0"/>
                <a:cs typeface="Calibri" pitchFamily="34" charset="0"/>
              </a:rPr>
              <a:t>x</a:t>
            </a:r>
            <a:r>
              <a:rPr lang="ro-RO" sz="1800" dirty="0" smtClean="0">
                <a:latin typeface="Calibri" pitchFamily="34" charset="0"/>
                <a:cs typeface="Calibri" pitchFamily="34" charset="0"/>
              </a:rPr>
              <a:t>), prin simpla însumare a probabilităților valorile mai mici decât x.</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Pentru o distribuție continuă a probabilităților se calculează probabilitatea de a fi mai mică decât o anumită valoare x, adică P (X &lt;</a:t>
            </a:r>
            <a:r>
              <a:rPr lang="ro-RO" sz="1800" dirty="0" err="1" smtClean="0">
                <a:latin typeface="Calibri" pitchFamily="34" charset="0"/>
                <a:cs typeface="Calibri" pitchFamily="34" charset="0"/>
              </a:rPr>
              <a:t>x</a:t>
            </a:r>
            <a:r>
              <a:rPr lang="ro-RO" sz="1800" dirty="0" smtClean="0">
                <a:latin typeface="Calibri" pitchFamily="34" charset="0"/>
                <a:cs typeface="Calibri" pitchFamily="34" charset="0"/>
              </a:rPr>
              <a:t>), prin calcularea ariei de sub curbă la  stânga  lui x.</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Sa presupunem ca Z   ̃ N(0,1), cat este P(Z&lt;0)? </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Datorita simetriei  rezulta P(Z&lt;0)=0.5 </a:t>
            </a:r>
            <a:endParaRPr lang="ro-RO" sz="1800" dirty="0">
              <a:latin typeface="Calibri" pitchFamily="34" charset="0"/>
              <a:cs typeface="Calibri"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5000628" y="3714752"/>
            <a:ext cx="3884893" cy="2433640"/>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Nu este ușor sa se calculeze aria de sub curba pentru aceasta distribuție de aceea vom folosi tabelele de probabilitate. Tabelele de probabilitate sunt generate cu ajutorul calculatorului.  Cu ajutorul acestora identificam probabilitățile  la stânga lui z.</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endParaRPr lang="ro-RO" sz="1800" dirty="0">
              <a:latin typeface="Calibri" pitchFamily="34" charset="0"/>
              <a:cs typeface="Calibri"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428596" y="1500174"/>
            <a:ext cx="3422145" cy="2071702"/>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4429124" y="1643050"/>
            <a:ext cx="4125303" cy="2416890"/>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cstate="print"/>
          <a:srcRect/>
          <a:stretch>
            <a:fillRect/>
          </a:stretch>
        </p:blipFill>
        <p:spPr bwMode="auto">
          <a:xfrm>
            <a:off x="2285984" y="4714884"/>
            <a:ext cx="2890834" cy="576543"/>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it-IT" dirty="0" smtClean="0">
                <a:solidFill>
                  <a:schemeClr val="tx1"/>
                </a:solidFill>
                <a:latin typeface="Calibri" pitchFamily="34" charset="0"/>
                <a:cs typeface="Calibri" pitchFamily="34" charset="0"/>
              </a:rPr>
              <a:t>O distincție importantă între variabile este aceea între </a:t>
            </a:r>
            <a:r>
              <a:rPr lang="it-IT" b="1" dirty="0" smtClean="0">
                <a:solidFill>
                  <a:schemeClr val="tx1"/>
                </a:solidFill>
                <a:latin typeface="Calibri" pitchFamily="34" charset="0"/>
                <a:cs typeface="Calibri" pitchFamily="34" charset="0"/>
              </a:rPr>
              <a:t>variabilele calitative </a:t>
            </a:r>
            <a:r>
              <a:rPr lang="it-IT" dirty="0" smtClean="0">
                <a:solidFill>
                  <a:schemeClr val="tx1"/>
                </a:solidFill>
                <a:latin typeface="Calibri" pitchFamily="34" charset="0"/>
                <a:cs typeface="Calibri" pitchFamily="34" charset="0"/>
              </a:rPr>
              <a:t>și </a:t>
            </a:r>
            <a:r>
              <a:rPr lang="it-IT" b="1" dirty="0" smtClean="0">
                <a:solidFill>
                  <a:schemeClr val="tx1"/>
                </a:solidFill>
                <a:latin typeface="Calibri" pitchFamily="34" charset="0"/>
                <a:cs typeface="Calibri" pitchFamily="34" charset="0"/>
              </a:rPr>
              <a:t>variabile cantitative</a:t>
            </a:r>
            <a:r>
              <a:rPr lang="it-IT" dirty="0" smtClean="0">
                <a:solidFill>
                  <a:schemeClr val="tx1"/>
                </a:solidFill>
                <a:latin typeface="Calibri" pitchFamily="34" charset="0"/>
                <a:cs typeface="Calibri" pitchFamily="34" charset="0"/>
              </a:rPr>
              <a:t>.</a:t>
            </a:r>
          </a:p>
          <a:p>
            <a:pPr algn="just">
              <a:buNone/>
            </a:pPr>
            <a:endParaRPr lang="it-IT" sz="1800" dirty="0" smtClean="0">
              <a:solidFill>
                <a:schemeClr val="tx1"/>
              </a:solidFill>
              <a:latin typeface="Calibri" pitchFamily="34" charset="0"/>
              <a:cs typeface="Calibri" pitchFamily="34" charset="0"/>
            </a:endParaRPr>
          </a:p>
          <a:p>
            <a:pPr algn="just">
              <a:buNone/>
            </a:pPr>
            <a:endParaRPr lang="it-IT" sz="1800" dirty="0" smtClean="0">
              <a:solidFill>
                <a:schemeClr val="tx1"/>
              </a:solidFill>
              <a:latin typeface="Calibri" pitchFamily="34" charset="0"/>
              <a:cs typeface="Calibri" pitchFamily="34" charset="0"/>
            </a:endParaRPr>
          </a:p>
          <a:p>
            <a:pPr algn="just">
              <a:buNone/>
            </a:pPr>
            <a:r>
              <a:rPr lang="ro-RO" b="1" dirty="0" smtClean="0">
                <a:solidFill>
                  <a:schemeClr val="tx1"/>
                </a:solidFill>
                <a:latin typeface="Calibri" pitchFamily="34" charset="0"/>
                <a:cs typeface="Calibri" pitchFamily="34" charset="0"/>
              </a:rPr>
              <a:t>Variabilele calitative </a:t>
            </a:r>
            <a:r>
              <a:rPr lang="ro-RO" dirty="0" smtClean="0">
                <a:solidFill>
                  <a:schemeClr val="tx1"/>
                </a:solidFill>
                <a:latin typeface="Calibri" pitchFamily="34" charset="0"/>
                <a:cs typeface="Calibri" pitchFamily="34" charset="0"/>
              </a:rPr>
              <a:t>sunt cele care exprimă o calitate</a:t>
            </a:r>
            <a:r>
              <a:rPr lang="en-US" dirty="0" smtClean="0">
                <a:solidFill>
                  <a:schemeClr val="tx1"/>
                </a:solidFill>
                <a:latin typeface="Calibri" pitchFamily="34" charset="0"/>
                <a:cs typeface="Calibri" pitchFamily="34" charset="0"/>
              </a:rPr>
              <a:t>/</a:t>
            </a:r>
            <a:r>
              <a:rPr lang="ro-RO" dirty="0" smtClean="0">
                <a:solidFill>
                  <a:schemeClr val="tx1"/>
                </a:solidFill>
                <a:latin typeface="Calibri" pitchFamily="34" charset="0"/>
                <a:cs typeface="Calibri" pitchFamily="34" charset="0"/>
              </a:rPr>
              <a:t>atribut </a:t>
            </a:r>
            <a:r>
              <a:rPr lang="en-US" dirty="0" smtClean="0">
                <a:solidFill>
                  <a:schemeClr val="tx1"/>
                </a:solidFill>
                <a:latin typeface="Calibri" pitchFamily="34" charset="0"/>
                <a:cs typeface="Calibri" pitchFamily="34" charset="0"/>
              </a:rPr>
              <a:t>(</a:t>
            </a:r>
            <a:r>
              <a:rPr lang="vi-VN" dirty="0" smtClean="0">
                <a:solidFill>
                  <a:schemeClr val="tx1"/>
                </a:solidFill>
                <a:latin typeface="Calibri" pitchFamily="34" charset="0"/>
                <a:cs typeface="Calibri" pitchFamily="34" charset="0"/>
              </a:rPr>
              <a:t>desemnează apartenenţa la o categorie</a:t>
            </a:r>
            <a:r>
              <a:rPr lang="en-US" dirty="0" smtClean="0">
                <a:solidFill>
                  <a:schemeClr val="tx1"/>
                </a:solidFill>
                <a:latin typeface="Calibri" pitchFamily="34" charset="0"/>
                <a:cs typeface="Calibri" pitchFamily="34" charset="0"/>
              </a:rPr>
              <a:t>) </a:t>
            </a:r>
            <a:r>
              <a:rPr lang="ro-RO" dirty="0" smtClean="0">
                <a:solidFill>
                  <a:schemeClr val="tx1"/>
                </a:solidFill>
                <a:latin typeface="Calibri" pitchFamily="34" charset="0"/>
                <a:cs typeface="Calibri" pitchFamily="34" charset="0"/>
              </a:rPr>
              <a:t>cum ar fi culoarea părului, culoarea ochilor, religia, filmul preferat, genul și așa mai departe. </a:t>
            </a:r>
            <a:endParaRPr lang="en-US"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Valorile unei variabile calitative nu implică o ordonare numerică. Valori ale variabil</a:t>
            </a:r>
            <a:r>
              <a:rPr lang="en-US" dirty="0" err="1" smtClean="0">
                <a:solidFill>
                  <a:schemeClr val="tx1"/>
                </a:solidFill>
                <a:latin typeface="Calibri" pitchFamily="34" charset="0"/>
                <a:cs typeface="Calibri" pitchFamily="34" charset="0"/>
              </a:rPr>
              <a:t>ei</a:t>
            </a:r>
            <a:r>
              <a:rPr lang="ro-RO" dirty="0" smtClean="0">
                <a:solidFill>
                  <a:schemeClr val="tx1"/>
                </a:solidFill>
                <a:latin typeface="Calibri" pitchFamily="34" charset="0"/>
                <a:cs typeface="Calibri" pitchFamily="34" charset="0"/>
              </a:rPr>
              <a:t> „religie” diferă calitativ; nu este implicată nici</a:t>
            </a:r>
            <a:r>
              <a:rPr lang="en-US" dirty="0" smtClean="0">
                <a:solidFill>
                  <a:schemeClr val="tx1"/>
                </a:solidFill>
                <a:latin typeface="Calibri" pitchFamily="34" charset="0"/>
                <a:cs typeface="Calibri" pitchFamily="34" charset="0"/>
              </a:rPr>
              <a:t> </a:t>
            </a:r>
            <a:r>
              <a:rPr lang="ro-RO" dirty="0" smtClean="0">
                <a:solidFill>
                  <a:schemeClr val="tx1"/>
                </a:solidFill>
                <a:latin typeface="Calibri" pitchFamily="34" charset="0"/>
                <a:cs typeface="Calibri" pitchFamily="34" charset="0"/>
              </a:rPr>
              <a:t>o ordonare a religiilor. Variabilele calitative sunt uneori denumite </a:t>
            </a:r>
            <a:r>
              <a:rPr lang="ro-RO" b="1" dirty="0" smtClean="0">
                <a:solidFill>
                  <a:schemeClr val="tx1"/>
                </a:solidFill>
                <a:latin typeface="Calibri" pitchFamily="34" charset="0"/>
                <a:cs typeface="Calibri" pitchFamily="34" charset="0"/>
              </a:rPr>
              <a:t>variabile categorice</a:t>
            </a:r>
            <a:r>
              <a:rPr lang="ro-RO" dirty="0" smtClean="0">
                <a:solidFill>
                  <a:schemeClr val="tx1"/>
                </a:solidFill>
                <a:latin typeface="Calibri" pitchFamily="34" charset="0"/>
                <a:cs typeface="Calibri" pitchFamily="34" charset="0"/>
              </a:rPr>
              <a:t>.</a:t>
            </a:r>
            <a:endParaRPr lang="it-IT" sz="1800" dirty="0" smtClean="0">
              <a:solidFill>
                <a:schemeClr val="tx1"/>
              </a:solidFill>
              <a:latin typeface="Calibri" pitchFamily="34" charset="0"/>
              <a:cs typeface="Calibri" pitchFamily="34" charset="0"/>
            </a:endParaRPr>
          </a:p>
          <a:p>
            <a:pPr algn="just">
              <a:buNone/>
            </a:pPr>
            <a:endParaRPr lang="en-US" sz="1800" dirty="0" smtClean="0">
              <a:solidFill>
                <a:schemeClr val="tx1"/>
              </a:solidFill>
              <a:latin typeface="Calibri" pitchFamily="34" charset="0"/>
              <a:cs typeface="Calibri" pitchFamily="34" charset="0"/>
            </a:endParaRPr>
          </a:p>
          <a:p>
            <a:pPr algn="just">
              <a:buNone/>
            </a:pPr>
            <a:r>
              <a:rPr lang="ro-RO" b="1" dirty="0" smtClean="0">
                <a:solidFill>
                  <a:schemeClr val="tx1"/>
                </a:solidFill>
                <a:latin typeface="Calibri" pitchFamily="34" charset="0"/>
                <a:cs typeface="Calibri" pitchFamily="34" charset="0"/>
              </a:rPr>
              <a:t>Variabilele cantitative </a:t>
            </a:r>
            <a:r>
              <a:rPr lang="ro-RO" dirty="0" smtClean="0">
                <a:solidFill>
                  <a:schemeClr val="tx1"/>
                </a:solidFill>
                <a:latin typeface="Calibri" pitchFamily="34" charset="0"/>
                <a:cs typeface="Calibri" pitchFamily="34" charset="0"/>
              </a:rPr>
              <a:t>sunt acele variabile care sunt măsurate în termeni </a:t>
            </a:r>
            <a:r>
              <a:rPr lang="en-US" dirty="0" err="1" smtClean="0">
                <a:solidFill>
                  <a:schemeClr val="tx1"/>
                </a:solidFill>
                <a:latin typeface="Calibri" pitchFamily="34" charset="0"/>
                <a:cs typeface="Calibri" pitchFamily="34" charset="0"/>
              </a:rPr>
              <a:t>numerici</a:t>
            </a:r>
            <a:r>
              <a:rPr lang="ro-RO" dirty="0" smtClean="0">
                <a:solidFill>
                  <a:schemeClr val="tx1"/>
                </a:solidFill>
                <a:latin typeface="Calibri" pitchFamily="34" charset="0"/>
                <a:cs typeface="Calibri" pitchFamily="34" charset="0"/>
              </a:rPr>
              <a:t>. Unele exemple de variabile cantitative sunt înălțimea, greutatea și mărimea pantofului</a:t>
            </a:r>
            <a:r>
              <a:rPr lang="en-US" dirty="0" smtClean="0">
                <a:solidFill>
                  <a:schemeClr val="tx1"/>
                </a:solidFill>
                <a:latin typeface="Calibri" pitchFamily="34" charset="0"/>
                <a:cs typeface="Calibri" pitchFamily="34" charset="0"/>
              </a:rPr>
              <a:t>, etc.</a:t>
            </a: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en-GB" sz="1800" b="1" dirty="0" smtClean="0">
              <a:latin typeface="Calibri" pitchFamily="34" charset="0"/>
              <a:cs typeface="Calibri" pitchFamily="34" charset="0"/>
            </a:endParaRPr>
          </a:p>
          <a:p>
            <a:pPr algn="just">
              <a:buNone/>
            </a:pPr>
            <a:r>
              <a:rPr lang="en-GB" sz="1800" dirty="0" err="1" smtClean="0">
                <a:latin typeface="Calibri" pitchFamily="34" charset="0"/>
                <a:cs typeface="Calibri" pitchFamily="34" charset="0"/>
              </a:rPr>
              <a:t>Daca</a:t>
            </a:r>
            <a:r>
              <a:rPr lang="en-GB" sz="1800" dirty="0" smtClean="0">
                <a:latin typeface="Calibri" pitchFamily="34" charset="0"/>
                <a:cs typeface="Calibri" pitchFamily="34" charset="0"/>
              </a:rPr>
              <a:t>  </a:t>
            </a:r>
            <a:r>
              <a:rPr lang="ro-RO" sz="1800" dirty="0" smtClean="0">
                <a:latin typeface="Calibri" pitchFamily="34" charset="0"/>
                <a:cs typeface="Calibri" pitchFamily="34" charset="0"/>
              </a:rPr>
              <a:t>Z   ̃ N(0,1)</a:t>
            </a:r>
            <a:r>
              <a:rPr lang="en-GB" sz="1800" dirty="0" smtClean="0">
                <a:latin typeface="Calibri" pitchFamily="34" charset="0"/>
                <a:cs typeface="Calibri" pitchFamily="34" charset="0"/>
              </a:rPr>
              <a:t> cat </a:t>
            </a:r>
            <a:r>
              <a:rPr lang="en-GB" sz="1800" dirty="0" err="1" smtClean="0">
                <a:latin typeface="Calibri" pitchFamily="34" charset="0"/>
                <a:cs typeface="Calibri" pitchFamily="34" charset="0"/>
              </a:rPr>
              <a:t>este</a:t>
            </a:r>
            <a:r>
              <a:rPr lang="en-GB" sz="1800" dirty="0" smtClean="0">
                <a:latin typeface="Calibri" pitchFamily="34" charset="0"/>
                <a:cs typeface="Calibri" pitchFamily="34" charset="0"/>
              </a:rPr>
              <a:t> P(Z&gt;0.92)?</a:t>
            </a: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en-GB" sz="1800" dirty="0" err="1" smtClean="0">
                <a:latin typeface="Calibri" pitchFamily="34" charset="0"/>
                <a:cs typeface="Calibri" pitchFamily="34" charset="0"/>
              </a:rPr>
              <a:t>Stim</a:t>
            </a:r>
            <a:r>
              <a:rPr lang="en-GB" sz="1800" dirty="0" smtClean="0">
                <a:latin typeface="Calibri" pitchFamily="34" charset="0"/>
                <a:cs typeface="Calibri" pitchFamily="34" charset="0"/>
              </a:rPr>
              <a:t> ca P(Z&gt; 0.92)=1- P(Z&lt;0.92) </a:t>
            </a:r>
            <a:r>
              <a:rPr lang="en-GB" sz="1800" dirty="0" err="1" smtClean="0">
                <a:latin typeface="Calibri" pitchFamily="34" charset="0"/>
                <a:cs typeface="Calibri" pitchFamily="34" charset="0"/>
              </a:rPr>
              <a:t>si</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calculam</a:t>
            </a:r>
            <a:r>
              <a:rPr lang="en-GB" sz="1800" dirty="0" smtClean="0">
                <a:latin typeface="Calibri" pitchFamily="34" charset="0"/>
                <a:cs typeface="Calibri" pitchFamily="34" charset="0"/>
              </a:rPr>
              <a:t> din </a:t>
            </a:r>
            <a:r>
              <a:rPr lang="en-GB" sz="1800" dirty="0" err="1" smtClean="0">
                <a:latin typeface="Calibri" pitchFamily="34" charset="0"/>
                <a:cs typeface="Calibri" pitchFamily="34" charset="0"/>
              </a:rPr>
              <a:t>tabele</a:t>
            </a:r>
            <a:r>
              <a:rPr lang="en-GB" sz="1800" dirty="0" smtClean="0">
                <a:latin typeface="Calibri" pitchFamily="34" charset="0"/>
                <a:cs typeface="Calibri" pitchFamily="34" charset="0"/>
              </a:rPr>
              <a:t> P(Z&lt;0.02).</a:t>
            </a:r>
          </a:p>
          <a:p>
            <a:pPr algn="just">
              <a:buNone/>
            </a:pPr>
            <a:endParaRPr lang="en-GB" sz="1800" dirty="0" smtClean="0">
              <a:latin typeface="Calibri" pitchFamily="34" charset="0"/>
              <a:cs typeface="Calibri" pitchFamily="34" charset="0"/>
            </a:endParaRPr>
          </a:p>
          <a:p>
            <a:pPr algn="just">
              <a:buNone/>
            </a:pPr>
            <a:r>
              <a:rPr lang="en-GB" sz="1800" dirty="0" err="1" smtClean="0">
                <a:latin typeface="Calibri" pitchFamily="34" charset="0"/>
                <a:cs typeface="Calibri" pitchFamily="34" charset="0"/>
              </a:rPr>
              <a:t>Deci</a:t>
            </a:r>
            <a:r>
              <a:rPr lang="en-GB" sz="1800" dirty="0" smtClean="0">
                <a:latin typeface="Calibri" pitchFamily="34" charset="0"/>
                <a:cs typeface="Calibri" pitchFamily="34" charset="0"/>
              </a:rPr>
              <a:t> P(Z&gt;0.92)=1-0.8212 = 0.1788</a:t>
            </a: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1428728" y="1071546"/>
            <a:ext cx="6791347" cy="2305753"/>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Daca  Z   ̃ N(0,1) cat este P(Z&gt;-0.5)?</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Știm ca distribuția normala este simetrica si de aceea   P(Z&gt;-0.5)=P(Z&lt;0.5) = 0.6915</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1285852" y="1000108"/>
            <a:ext cx="6591292" cy="2313446"/>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Daca  Z   ̃ N(0,1) cat este P(Z</a:t>
            </a:r>
            <a:r>
              <a:rPr lang="en-GB" sz="1800" dirty="0" smtClean="0">
                <a:latin typeface="Calibri" pitchFamily="34" charset="0"/>
                <a:cs typeface="Calibri" pitchFamily="34" charset="0"/>
              </a:rPr>
              <a:t>&lt;</a:t>
            </a:r>
            <a:r>
              <a:rPr lang="ro-RO" sz="1800" dirty="0" smtClean="0">
                <a:latin typeface="Calibri" pitchFamily="34" charset="0"/>
                <a:cs typeface="Calibri" pitchFamily="34" charset="0"/>
              </a:rPr>
              <a:t>-0.</a:t>
            </a:r>
            <a:r>
              <a:rPr lang="en-GB" sz="1800" dirty="0" smtClean="0">
                <a:latin typeface="Calibri" pitchFamily="34" charset="0"/>
                <a:cs typeface="Calibri" pitchFamily="34" charset="0"/>
              </a:rPr>
              <a:t>76</a:t>
            </a:r>
            <a:r>
              <a:rPr lang="ro-RO" sz="1800" dirty="0" smtClean="0">
                <a:latin typeface="Calibri" pitchFamily="34" charset="0"/>
                <a:cs typeface="Calibri" pitchFamily="34" charset="0"/>
              </a:rPr>
              <a:t>)?</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ctr">
              <a:buNone/>
            </a:pPr>
            <a:endParaRPr lang="en-GB" sz="1800" dirty="0" smtClean="0">
              <a:latin typeface="Calibri" pitchFamily="34" charset="0"/>
              <a:cs typeface="Calibri" pitchFamily="34" charset="0"/>
            </a:endParaRPr>
          </a:p>
          <a:p>
            <a:pPr algn="ctr">
              <a:buNone/>
            </a:pPr>
            <a:r>
              <a:rPr lang="ro-RO" sz="1800" dirty="0" smtClean="0">
                <a:latin typeface="Calibri" pitchFamily="34" charset="0"/>
                <a:cs typeface="Calibri" pitchFamily="34" charset="0"/>
              </a:rPr>
              <a:t>Știm ca distribuția normala este simetrica si de aceea   </a:t>
            </a:r>
            <a:endParaRPr lang="en-GB" sz="1800" dirty="0" smtClean="0">
              <a:latin typeface="Calibri" pitchFamily="34" charset="0"/>
              <a:cs typeface="Calibri" pitchFamily="34" charset="0"/>
            </a:endParaRPr>
          </a:p>
          <a:p>
            <a:pPr algn="ctr">
              <a:buNone/>
            </a:pPr>
            <a:endParaRPr lang="en-GB" sz="1800" dirty="0" smtClean="0">
              <a:latin typeface="Calibri" pitchFamily="34" charset="0"/>
              <a:cs typeface="Calibri" pitchFamily="34" charset="0"/>
            </a:endParaRPr>
          </a:p>
          <a:p>
            <a:pPr algn="ctr">
              <a:buNone/>
            </a:pPr>
            <a:r>
              <a:rPr lang="ro-RO" sz="1800" dirty="0" smtClean="0">
                <a:latin typeface="Calibri" pitchFamily="34" charset="0"/>
                <a:cs typeface="Calibri" pitchFamily="34" charset="0"/>
              </a:rPr>
              <a:t>P(Z</a:t>
            </a:r>
            <a:r>
              <a:rPr lang="en-GB" sz="1800" dirty="0" smtClean="0">
                <a:latin typeface="Calibri" pitchFamily="34" charset="0"/>
                <a:cs typeface="Calibri" pitchFamily="34" charset="0"/>
              </a:rPr>
              <a:t>&lt;</a:t>
            </a:r>
            <a:r>
              <a:rPr lang="ro-RO" sz="1800" dirty="0" smtClean="0">
                <a:latin typeface="Calibri" pitchFamily="34" charset="0"/>
                <a:cs typeface="Calibri" pitchFamily="34" charset="0"/>
              </a:rPr>
              <a:t>-0.</a:t>
            </a:r>
            <a:r>
              <a:rPr lang="en-GB" sz="1800" dirty="0" smtClean="0">
                <a:latin typeface="Calibri" pitchFamily="34" charset="0"/>
                <a:cs typeface="Calibri" pitchFamily="34" charset="0"/>
              </a:rPr>
              <a:t>76</a:t>
            </a:r>
            <a:r>
              <a:rPr lang="ro-RO" sz="1800" dirty="0" smtClean="0">
                <a:latin typeface="Calibri" pitchFamily="34" charset="0"/>
                <a:cs typeface="Calibri" pitchFamily="34" charset="0"/>
              </a:rPr>
              <a:t>)=P(Z</a:t>
            </a:r>
            <a:r>
              <a:rPr lang="en-GB" sz="1800" dirty="0" smtClean="0">
                <a:latin typeface="Calibri" pitchFamily="34" charset="0"/>
                <a:cs typeface="Calibri" pitchFamily="34" charset="0"/>
              </a:rPr>
              <a:t>&gt;0.76)=   1-</a:t>
            </a:r>
            <a:r>
              <a:rPr lang="ro-RO" sz="1800" dirty="0" smtClean="0">
                <a:latin typeface="Calibri" pitchFamily="34" charset="0"/>
                <a:cs typeface="Calibri" pitchFamily="34" charset="0"/>
              </a:rPr>
              <a:t> P(Z</a:t>
            </a:r>
            <a:r>
              <a:rPr lang="en-GB" sz="1800" dirty="0" smtClean="0">
                <a:latin typeface="Calibri" pitchFamily="34" charset="0"/>
                <a:cs typeface="Calibri" pitchFamily="34" charset="0"/>
              </a:rPr>
              <a:t>&lt;</a:t>
            </a:r>
            <a:r>
              <a:rPr lang="ro-RO" sz="1800" dirty="0" smtClean="0">
                <a:latin typeface="Calibri" pitchFamily="34" charset="0"/>
                <a:cs typeface="Calibri" pitchFamily="34" charset="0"/>
              </a:rPr>
              <a:t>0.</a:t>
            </a:r>
            <a:r>
              <a:rPr lang="en-GB" sz="1800" dirty="0" smtClean="0">
                <a:latin typeface="Calibri" pitchFamily="34" charset="0"/>
                <a:cs typeface="Calibri" pitchFamily="34" charset="0"/>
              </a:rPr>
              <a:t>76</a:t>
            </a:r>
            <a:r>
              <a:rPr lang="ro-RO" sz="1800" dirty="0" smtClean="0">
                <a:latin typeface="Calibri" pitchFamily="34" charset="0"/>
                <a:cs typeface="Calibri" pitchFamily="34" charset="0"/>
              </a:rPr>
              <a:t>)=</a:t>
            </a:r>
            <a:r>
              <a:rPr lang="en-GB" sz="1800" dirty="0" smtClean="0">
                <a:latin typeface="Calibri" pitchFamily="34" charset="0"/>
                <a:cs typeface="Calibri" pitchFamily="34" charset="0"/>
              </a:rPr>
              <a:t> 1-</a:t>
            </a:r>
            <a:r>
              <a:rPr lang="ro-RO" sz="1800" dirty="0" smtClean="0">
                <a:latin typeface="Calibri" pitchFamily="34" charset="0"/>
                <a:cs typeface="Calibri" pitchFamily="34" charset="0"/>
              </a:rPr>
              <a:t> 0.</a:t>
            </a:r>
            <a:r>
              <a:rPr lang="en-GB" sz="1800" dirty="0" smtClean="0">
                <a:latin typeface="Calibri" pitchFamily="34" charset="0"/>
                <a:cs typeface="Calibri" pitchFamily="34" charset="0"/>
              </a:rPr>
              <a:t>7764=0.2236</a:t>
            </a: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8194" name="Picture 2"/>
          <p:cNvPicPr>
            <a:picLocks noChangeAspect="1" noChangeArrowheads="1"/>
          </p:cNvPicPr>
          <p:nvPr/>
        </p:nvPicPr>
        <p:blipFill>
          <a:blip r:embed="rId2" cstate="print"/>
          <a:srcRect/>
          <a:stretch>
            <a:fillRect/>
          </a:stretch>
        </p:blipFill>
        <p:spPr bwMode="auto">
          <a:xfrm>
            <a:off x="1000100" y="1000108"/>
            <a:ext cx="7043734" cy="2570251"/>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Toate probabilitățile de mai sus au fost calculate pentru distribuția normala standard N(0,1). Daca dorim sa calculam probabilități pentru o distribuție normala diferita vom converti probabilitatea intr-o probabilitate normala standard. Acest proces se numește </a:t>
            </a:r>
            <a:r>
              <a:rPr lang="ro-RO" sz="1800" b="1" dirty="0" smtClean="0">
                <a:latin typeface="Calibri" pitchFamily="34" charset="0"/>
                <a:cs typeface="Calibri" pitchFamily="34" charset="0"/>
              </a:rPr>
              <a:t>standardizare.</a:t>
            </a:r>
          </a:p>
          <a:p>
            <a:pPr algn="just">
              <a:buNone/>
            </a:pPr>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Presupunem ca Z   ̃ N(3,4), cat este P(X&lt;6.2)?</a:t>
            </a:r>
          </a:p>
          <a:p>
            <a:pPr algn="just">
              <a:buNone/>
            </a:pPr>
            <a:endParaRPr lang="ro-RO" sz="1800" b="1" dirty="0" smtClean="0">
              <a:latin typeface="Calibri" pitchFamily="34" charset="0"/>
              <a:cs typeface="Calibri" pitchFamily="34" charset="0"/>
            </a:endParaRPr>
          </a:p>
          <a:p>
            <a:pPr algn="just">
              <a:buNone/>
            </a:pPr>
            <a:endParaRPr lang="ro-RO" sz="1800" b="1"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endParaRPr lang="ro-RO" sz="1800" dirty="0">
              <a:latin typeface="Calibri" pitchFamily="34" charset="0"/>
              <a:cs typeface="Calibri" pitchFamily="34" charset="0"/>
            </a:endParaRPr>
          </a:p>
        </p:txBody>
      </p:sp>
      <p:pic>
        <p:nvPicPr>
          <p:cNvPr id="9218" name="Picture 2"/>
          <p:cNvPicPr>
            <a:picLocks noChangeAspect="1" noChangeArrowheads="1"/>
          </p:cNvPicPr>
          <p:nvPr/>
        </p:nvPicPr>
        <p:blipFill>
          <a:blip r:embed="rId2" cstate="print"/>
          <a:srcRect/>
          <a:stretch>
            <a:fillRect/>
          </a:stretch>
        </p:blipFill>
        <p:spPr bwMode="auto">
          <a:xfrm>
            <a:off x="1691680" y="2708920"/>
            <a:ext cx="5167430" cy="3824295"/>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lnSpcReduction="10000"/>
          </a:bodyPr>
          <a:lstStyle/>
          <a:p>
            <a:pPr algn="just"/>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Convertim această probabilitate la una care implică distribuție N (0, 1) prin</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(i) scăderea mediei</a:t>
            </a:r>
          </a:p>
          <a:p>
            <a:pPr algn="just">
              <a:buNone/>
            </a:pPr>
            <a:r>
              <a:rPr lang="ro-RO" sz="1800" dirty="0" smtClean="0">
                <a:latin typeface="Calibri" pitchFamily="34" charset="0"/>
                <a:cs typeface="Calibri" pitchFamily="34" charset="0"/>
              </a:rPr>
              <a:t>(ii) Împărțirea prin abaterea standard</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Scăderea mediei re-centralizează distribuția zero. Împărțirea cu deviația standard recalibrează distribuție, deci are deviație standard 1.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Dacă transformam de asemenea punctul de frontieră al zonei  pe care dorim sa o calculam, vom obține punctul de graniță echivalent pentru distribuția N (0, 1).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P(X &lt; 6.2) = P(Z &lt; 1.6) = 0.9452  unde Z   ̃ N(0,1) .</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Procesul este următorul:</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Daca X   ̃ N(µ,σ</a:t>
            </a:r>
            <a:r>
              <a:rPr lang="ro-RO" sz="1800" baseline="30000" dirty="0" smtClean="0">
                <a:latin typeface="Calibri" pitchFamily="34" charset="0"/>
                <a:cs typeface="Calibri" pitchFamily="34" charset="0"/>
              </a:rPr>
              <a:t>2</a:t>
            </a:r>
            <a:r>
              <a:rPr lang="ro-RO" sz="1800" dirty="0" smtClean="0">
                <a:latin typeface="Calibri" pitchFamily="34" charset="0"/>
                <a:cs typeface="Calibri" pitchFamily="34" charset="0"/>
              </a:rPr>
              <a:t>)  si                       atunci Z   ̃ N(0,1) .</a:t>
            </a:r>
            <a:endParaRPr lang="ro-RO" sz="1800" dirty="0">
              <a:latin typeface="Calibri" pitchFamily="34" charset="0"/>
              <a:cs typeface="Calibri" pitchFamily="34" charset="0"/>
            </a:endParaRPr>
          </a:p>
        </p:txBody>
      </p:sp>
      <p:pic>
        <p:nvPicPr>
          <p:cNvPr id="10242" name="Picture 2"/>
          <p:cNvPicPr>
            <a:picLocks noChangeAspect="1" noChangeArrowheads="1"/>
          </p:cNvPicPr>
          <p:nvPr/>
        </p:nvPicPr>
        <p:blipFill>
          <a:blip r:embed="rId2" cstate="print"/>
          <a:srcRect/>
          <a:stretch>
            <a:fillRect/>
          </a:stretch>
        </p:blipFill>
        <p:spPr bwMode="auto">
          <a:xfrm>
            <a:off x="2428861" y="5572140"/>
            <a:ext cx="928694" cy="313043"/>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endParaRPr lang="ro-RO" sz="1800" dirty="0" smtClean="0">
              <a:latin typeface="Calibri" pitchFamily="34" charset="0"/>
              <a:cs typeface="Calibri" pitchFamily="34" charset="0"/>
            </a:endParaRPr>
          </a:p>
          <a:p>
            <a:pPr algn="just">
              <a:buNone/>
            </a:pPr>
            <a:r>
              <a:rPr lang="en-GB" sz="1800" b="1" dirty="0" err="1" smtClean="0">
                <a:latin typeface="Calibri" pitchFamily="34" charset="0"/>
                <a:cs typeface="Calibri" pitchFamily="34" charset="0"/>
              </a:rPr>
              <a:t>Exemplu</a:t>
            </a:r>
            <a:r>
              <a:rPr lang="en-GB" sz="1800" dirty="0" smtClean="0">
                <a:latin typeface="Calibri" pitchFamily="34" charset="0"/>
                <a:cs typeface="Calibri" pitchFamily="34" charset="0"/>
              </a:rPr>
              <a:t>: </a:t>
            </a:r>
            <a:r>
              <a:rPr lang="ro-RO" sz="1800" dirty="0" smtClean="0">
                <a:latin typeface="Calibri" pitchFamily="34" charset="0"/>
                <a:cs typeface="Calibri" pitchFamily="34" charset="0"/>
              </a:rPr>
              <a:t>Să presupunem că știm că este greutatea la naștere a copiilor este distribuita normal cu o medie de 3500g și standard abatere 500g. Care este probabilitatea ca un copil nou născut cântărește mai puțin de 3100g?</a:t>
            </a:r>
          </a:p>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Știind ca                                              calculați                           .</a:t>
            </a:r>
          </a:p>
          <a:p>
            <a:pPr algn="just"/>
            <a:endParaRPr lang="ro-RO" sz="1800" dirty="0" smtClean="0">
              <a:latin typeface="Calibri" pitchFamily="34" charset="0"/>
              <a:cs typeface="Calibri" pitchFamily="34" charset="0"/>
            </a:endParaRPr>
          </a:p>
          <a:p>
            <a:pPr algn="just"/>
            <a:endParaRPr lang="ro-RO" sz="1800" dirty="0">
              <a:latin typeface="Calibri" pitchFamily="34" charset="0"/>
              <a:cs typeface="Calibri" pitchFamily="34" charset="0"/>
            </a:endParaRPr>
          </a:p>
        </p:txBody>
      </p:sp>
      <p:pic>
        <p:nvPicPr>
          <p:cNvPr id="11266" name="Picture 2"/>
          <p:cNvPicPr>
            <a:picLocks noChangeAspect="1" noChangeArrowheads="1"/>
          </p:cNvPicPr>
          <p:nvPr/>
        </p:nvPicPr>
        <p:blipFill>
          <a:blip r:embed="rId2" cstate="print"/>
          <a:srcRect/>
          <a:stretch>
            <a:fillRect/>
          </a:stretch>
        </p:blipFill>
        <p:spPr bwMode="auto">
          <a:xfrm>
            <a:off x="1428728" y="1643050"/>
            <a:ext cx="2128829" cy="297187"/>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cstate="print"/>
          <a:srcRect/>
          <a:stretch>
            <a:fillRect/>
          </a:stretch>
        </p:blipFill>
        <p:spPr bwMode="auto">
          <a:xfrm>
            <a:off x="4857752" y="1643050"/>
            <a:ext cx="1252540" cy="283827"/>
          </a:xfrm>
          <a:prstGeom prst="rect">
            <a:avLst/>
          </a:prstGeom>
          <a:noFill/>
          <a:ln w="9525">
            <a:noFill/>
            <a:miter lim="800000"/>
            <a:headEnd/>
            <a:tailEnd/>
          </a:ln>
          <a:effectLst/>
        </p:spPr>
      </p:pic>
      <p:pic>
        <p:nvPicPr>
          <p:cNvPr id="11268" name="Picture 4"/>
          <p:cNvPicPr>
            <a:picLocks noChangeAspect="1" noChangeArrowheads="1"/>
          </p:cNvPicPr>
          <p:nvPr/>
        </p:nvPicPr>
        <p:blipFill>
          <a:blip r:embed="rId4" cstate="print"/>
          <a:srcRect/>
          <a:stretch>
            <a:fillRect/>
          </a:stretch>
        </p:blipFill>
        <p:spPr bwMode="auto">
          <a:xfrm>
            <a:off x="539552" y="2420888"/>
            <a:ext cx="4643470" cy="2524605"/>
          </a:xfrm>
          <a:prstGeom prst="rect">
            <a:avLst/>
          </a:prstGeom>
          <a:noFill/>
          <a:ln w="9525">
            <a:noFill/>
            <a:miter lim="800000"/>
            <a:headEnd/>
            <a:tailEnd/>
          </a:ln>
          <a:effectLst/>
        </p:spPr>
      </p:pic>
      <p:pic>
        <p:nvPicPr>
          <p:cNvPr id="11269" name="Picture 5"/>
          <p:cNvPicPr>
            <a:picLocks noChangeAspect="1" noChangeArrowheads="1"/>
          </p:cNvPicPr>
          <p:nvPr/>
        </p:nvPicPr>
        <p:blipFill>
          <a:blip r:embed="rId5" cstate="print"/>
          <a:srcRect/>
          <a:stretch>
            <a:fillRect/>
          </a:stretch>
        </p:blipFill>
        <p:spPr bwMode="auto">
          <a:xfrm>
            <a:off x="3888594" y="4643422"/>
            <a:ext cx="5255406" cy="2214578"/>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Să presupunem că doi șobolani A și B au fost instruiți să alerge intr-un labirint mare.</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X = Timpul de alergare pentru șobolanul  A</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Y = Timpul de alergare pentru șobolanul  B</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În orice zi, care este probabilitatea ca șobolanul A să alerge in labirint mai rapid decât șobolanul B?</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Fie D=X-Y  diferența in timpii de alergare a șobolanilor A si B.</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Daca șobolanul A este mai rapid decât șobolanul B atunci D &lt;0 si atunci vrem sa calculam probabilitatea P(D&lt;0)?</a:t>
            </a: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12290" name="Picture 2"/>
          <p:cNvPicPr>
            <a:picLocks noChangeAspect="1" noChangeArrowheads="1"/>
          </p:cNvPicPr>
          <p:nvPr/>
        </p:nvPicPr>
        <p:blipFill>
          <a:blip r:embed="rId2" cstate="print"/>
          <a:srcRect/>
          <a:stretch>
            <a:fillRect/>
          </a:stretch>
        </p:blipFill>
        <p:spPr bwMode="auto">
          <a:xfrm>
            <a:off x="5357818" y="1285860"/>
            <a:ext cx="1943094" cy="806318"/>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Dacă X si Y sunt doua variabile normale independente astfel inc</a:t>
            </a:r>
            <a:r>
              <a:rPr lang="vi-VN" sz="1800" dirty="0" smtClean="0">
                <a:latin typeface="Calibri" pitchFamily="34" charset="0"/>
                <a:cs typeface="Calibri" pitchFamily="34" charset="0"/>
              </a:rPr>
              <a:t>â</a:t>
            </a:r>
            <a:r>
              <a:rPr lang="ro-RO" sz="1800" dirty="0" smtClean="0">
                <a:latin typeface="Calibri" pitchFamily="34" charset="0"/>
                <a:cs typeface="Calibri" pitchFamily="34" charset="0"/>
              </a:rPr>
              <a:t>t </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Atunci</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In acest exemplu </a:t>
            </a: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13314" name="Picture 2"/>
          <p:cNvPicPr>
            <a:picLocks noChangeAspect="1" noChangeArrowheads="1"/>
          </p:cNvPicPr>
          <p:nvPr/>
        </p:nvPicPr>
        <p:blipFill>
          <a:blip r:embed="rId2" cstate="print"/>
          <a:srcRect/>
          <a:stretch>
            <a:fillRect/>
          </a:stretch>
        </p:blipFill>
        <p:spPr bwMode="auto">
          <a:xfrm>
            <a:off x="1285852" y="1000108"/>
            <a:ext cx="1638295" cy="437763"/>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cstate="print"/>
          <a:srcRect/>
          <a:stretch>
            <a:fillRect/>
          </a:stretch>
        </p:blipFill>
        <p:spPr bwMode="auto">
          <a:xfrm>
            <a:off x="3929058" y="1000108"/>
            <a:ext cx="1595432" cy="427576"/>
          </a:xfrm>
          <a:prstGeom prst="rect">
            <a:avLst/>
          </a:prstGeom>
          <a:noFill/>
          <a:ln w="9525">
            <a:noFill/>
            <a:miter lim="800000"/>
            <a:headEnd/>
            <a:tailEnd/>
          </a:ln>
          <a:effectLst/>
        </p:spPr>
      </p:pic>
      <p:pic>
        <p:nvPicPr>
          <p:cNvPr id="13316" name="Picture 4"/>
          <p:cNvPicPr>
            <a:picLocks noChangeAspect="1" noChangeArrowheads="1"/>
          </p:cNvPicPr>
          <p:nvPr/>
        </p:nvPicPr>
        <p:blipFill>
          <a:blip r:embed="rId4" cstate="print"/>
          <a:srcRect/>
          <a:stretch>
            <a:fillRect/>
          </a:stretch>
        </p:blipFill>
        <p:spPr bwMode="auto">
          <a:xfrm>
            <a:off x="1357290" y="1643050"/>
            <a:ext cx="3429007" cy="470648"/>
          </a:xfrm>
          <a:prstGeom prst="rect">
            <a:avLst/>
          </a:prstGeom>
          <a:noFill/>
          <a:ln w="9525">
            <a:noFill/>
            <a:miter lim="800000"/>
            <a:headEnd/>
            <a:tailEnd/>
          </a:ln>
          <a:effectLst/>
        </p:spPr>
      </p:pic>
      <p:pic>
        <p:nvPicPr>
          <p:cNvPr id="13317" name="Picture 5"/>
          <p:cNvPicPr>
            <a:picLocks noChangeAspect="1" noChangeArrowheads="1"/>
          </p:cNvPicPr>
          <p:nvPr/>
        </p:nvPicPr>
        <p:blipFill>
          <a:blip r:embed="rId5" cstate="print"/>
          <a:srcRect/>
          <a:stretch>
            <a:fillRect/>
          </a:stretch>
        </p:blipFill>
        <p:spPr bwMode="auto">
          <a:xfrm>
            <a:off x="428596" y="3286124"/>
            <a:ext cx="7248525" cy="723900"/>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Aceeași probabilitate prin standardizare:</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endParaRPr lang="ro-RO" sz="1800" dirty="0">
              <a:latin typeface="Calibri" pitchFamily="34" charset="0"/>
              <a:cs typeface="Calibri" pitchFamily="34" charset="0"/>
            </a:endParaRPr>
          </a:p>
        </p:txBody>
      </p:sp>
      <p:pic>
        <p:nvPicPr>
          <p:cNvPr id="14338" name="Picture 2"/>
          <p:cNvPicPr>
            <a:picLocks noChangeAspect="1" noChangeArrowheads="1"/>
          </p:cNvPicPr>
          <p:nvPr/>
        </p:nvPicPr>
        <p:blipFill>
          <a:blip r:embed="rId2" cstate="print"/>
          <a:srcRect/>
          <a:stretch>
            <a:fillRect/>
          </a:stretch>
        </p:blipFill>
        <p:spPr bwMode="auto">
          <a:xfrm>
            <a:off x="1285852" y="1000108"/>
            <a:ext cx="5151150" cy="2785524"/>
          </a:xfrm>
          <a:prstGeom prst="rect">
            <a:avLst/>
          </a:prstGeom>
          <a:noFill/>
          <a:ln w="9525">
            <a:noFill/>
            <a:miter lim="800000"/>
            <a:headEnd/>
            <a:tailEnd/>
          </a:ln>
          <a:effectLst/>
        </p:spPr>
      </p:pic>
      <p:pic>
        <p:nvPicPr>
          <p:cNvPr id="14339" name="Picture 3"/>
          <p:cNvPicPr>
            <a:picLocks noChangeAspect="1" noChangeArrowheads="1"/>
          </p:cNvPicPr>
          <p:nvPr/>
        </p:nvPicPr>
        <p:blipFill>
          <a:blip r:embed="rId3" cstate="print"/>
          <a:srcRect/>
          <a:stretch>
            <a:fillRect/>
          </a:stretch>
        </p:blipFill>
        <p:spPr bwMode="auto">
          <a:xfrm>
            <a:off x="3428992" y="3929066"/>
            <a:ext cx="5534037" cy="2546209"/>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en-GB" sz="1800" b="1" dirty="0" err="1" smtClean="0">
                <a:latin typeface="Calibri" pitchFamily="34" charset="0"/>
                <a:cs typeface="Calibri" pitchFamily="34" charset="0"/>
              </a:rPr>
              <a:t>Exemplu</a:t>
            </a:r>
            <a:r>
              <a:rPr lang="en-GB" sz="1800" dirty="0" smtClean="0">
                <a:latin typeface="Calibri" pitchFamily="34" charset="0"/>
                <a:cs typeface="Calibri" pitchFamily="34" charset="0"/>
              </a:rPr>
              <a:t>: </a:t>
            </a:r>
            <a:r>
              <a:rPr lang="ro-RO" sz="1800" dirty="0" smtClean="0">
                <a:latin typeface="Calibri" pitchFamily="34" charset="0"/>
                <a:cs typeface="Calibri" pitchFamily="34" charset="0"/>
              </a:rPr>
              <a:t>Notele celor 500 de candidați la examen sunt distribuite în mod normal cu o medie de 45 de puncte și o deviație standard de 20 de puncte.</a:t>
            </a:r>
          </a:p>
          <a:p>
            <a:pPr algn="just">
              <a:buNone/>
            </a:pPr>
            <a:r>
              <a:rPr lang="ro-RO" sz="1800" dirty="0" smtClean="0">
                <a:latin typeface="Calibri" pitchFamily="34" charset="0"/>
                <a:cs typeface="Calibri" pitchFamily="34" charset="0"/>
              </a:rPr>
              <a:t>Dacă 20% dintre candidați obțin o distincție prin obținerea unui punctaj cel puțin de x, estimați valoarea lui x.</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Avem                                 si vrem sa aflam x astfel inc</a:t>
            </a:r>
            <a:r>
              <a:rPr lang="vi-VN" sz="1800" dirty="0" smtClean="0">
                <a:latin typeface="Calibri" pitchFamily="34" charset="0"/>
                <a:cs typeface="Calibri" pitchFamily="34" charset="0"/>
              </a:rPr>
              <a:t>â</a:t>
            </a:r>
            <a:r>
              <a:rPr lang="ro-RO" sz="1800" dirty="0" smtClean="0">
                <a:latin typeface="Calibri" pitchFamily="34" charset="0"/>
                <a:cs typeface="Calibri" pitchFamily="34" charset="0"/>
              </a:rPr>
              <a:t>t  </a:t>
            </a: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15362" name="Picture 2"/>
          <p:cNvPicPr>
            <a:picLocks noChangeAspect="1" noChangeArrowheads="1"/>
          </p:cNvPicPr>
          <p:nvPr/>
        </p:nvPicPr>
        <p:blipFill>
          <a:blip r:embed="rId2" cstate="print"/>
          <a:srcRect/>
          <a:stretch>
            <a:fillRect/>
          </a:stretch>
        </p:blipFill>
        <p:spPr bwMode="auto">
          <a:xfrm>
            <a:off x="1285852" y="2357430"/>
            <a:ext cx="1357321" cy="220852"/>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cstate="print"/>
          <a:srcRect/>
          <a:stretch>
            <a:fillRect/>
          </a:stretch>
        </p:blipFill>
        <p:spPr bwMode="auto">
          <a:xfrm>
            <a:off x="5500694" y="2357430"/>
            <a:ext cx="1557331" cy="304306"/>
          </a:xfrm>
          <a:prstGeom prst="rect">
            <a:avLst/>
          </a:prstGeom>
          <a:noFill/>
          <a:ln w="9525">
            <a:noFill/>
            <a:miter lim="800000"/>
            <a:headEnd/>
            <a:tailEnd/>
          </a:ln>
          <a:effectLst/>
        </p:spPr>
      </p:pic>
      <p:pic>
        <p:nvPicPr>
          <p:cNvPr id="15364" name="Picture 4"/>
          <p:cNvPicPr>
            <a:picLocks noChangeAspect="1" noChangeArrowheads="1"/>
          </p:cNvPicPr>
          <p:nvPr/>
        </p:nvPicPr>
        <p:blipFill>
          <a:blip r:embed="rId4" cstate="print"/>
          <a:srcRect/>
          <a:stretch>
            <a:fillRect/>
          </a:stretch>
        </p:blipFill>
        <p:spPr bwMode="auto">
          <a:xfrm>
            <a:off x="642911" y="3143248"/>
            <a:ext cx="1571636" cy="266205"/>
          </a:xfrm>
          <a:prstGeom prst="rect">
            <a:avLst/>
          </a:prstGeom>
          <a:noFill/>
          <a:ln w="9525">
            <a:noFill/>
            <a:miter lim="800000"/>
            <a:headEnd/>
            <a:tailEnd/>
          </a:ln>
          <a:effectLst/>
        </p:spPr>
      </p:pic>
      <p:pic>
        <p:nvPicPr>
          <p:cNvPr id="15365" name="Picture 5"/>
          <p:cNvPicPr>
            <a:picLocks noChangeAspect="1" noChangeArrowheads="1"/>
          </p:cNvPicPr>
          <p:nvPr/>
        </p:nvPicPr>
        <p:blipFill>
          <a:blip r:embed="rId5" cstate="print"/>
          <a:srcRect/>
          <a:stretch>
            <a:fillRect/>
          </a:stretch>
        </p:blipFill>
        <p:spPr bwMode="auto">
          <a:xfrm>
            <a:off x="2643174" y="3000372"/>
            <a:ext cx="6186499" cy="3242400"/>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În studiul asupra efectului dietei (discutat anterior,) variabila independentă a fost tipul suplimentului: niciunul, căpșunul, afine și spanacul. variabila „tip de supliment” este o </a:t>
            </a:r>
            <a:r>
              <a:rPr lang="ro-RO" b="1" dirty="0" smtClean="0">
                <a:solidFill>
                  <a:schemeClr val="tx1"/>
                </a:solidFill>
                <a:latin typeface="Calibri" pitchFamily="34" charset="0"/>
                <a:cs typeface="Calibri" pitchFamily="34" charset="0"/>
              </a:rPr>
              <a:t>variabilă calitativă</a:t>
            </a:r>
            <a:r>
              <a:rPr lang="ro-RO" dirty="0" smtClean="0">
                <a:solidFill>
                  <a:schemeClr val="tx1"/>
                </a:solidFill>
                <a:latin typeface="Calibri" pitchFamily="34" charset="0"/>
                <a:cs typeface="Calibri" pitchFamily="34" charset="0"/>
              </a:rPr>
              <a:t>; nu este nimic cantitativ despre ea. </a:t>
            </a:r>
          </a:p>
          <a:p>
            <a:pPr algn="just">
              <a:buNone/>
            </a:pP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În schimb, variabila dependentă „test memorie” este variabilă cantitativă deoarece performanța memoriei a fost măsurată pe o scară cantitativă (număr răspunsuri corecte).</a:t>
            </a: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Standardizând:</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Din tabel P(Z&lt;0.84)= 0.8 </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endParaRPr lang="ro-RO" sz="1800" dirty="0">
              <a:latin typeface="Calibri" pitchFamily="34" charset="0"/>
              <a:cs typeface="Calibri" pitchFamily="34" charset="0"/>
            </a:endParaRPr>
          </a:p>
        </p:txBody>
      </p:sp>
      <p:pic>
        <p:nvPicPr>
          <p:cNvPr id="16386" name="Picture 2"/>
          <p:cNvPicPr>
            <a:picLocks noChangeAspect="1" noChangeArrowheads="1"/>
          </p:cNvPicPr>
          <p:nvPr/>
        </p:nvPicPr>
        <p:blipFill>
          <a:blip r:embed="rId2" cstate="print"/>
          <a:srcRect/>
          <a:stretch>
            <a:fillRect/>
          </a:stretch>
        </p:blipFill>
        <p:spPr bwMode="auto">
          <a:xfrm>
            <a:off x="1785918" y="1000108"/>
            <a:ext cx="3322327" cy="1500198"/>
          </a:xfrm>
          <a:prstGeom prst="rect">
            <a:avLst/>
          </a:prstGeom>
          <a:noFill/>
          <a:ln w="9525">
            <a:noFill/>
            <a:miter lim="800000"/>
            <a:headEnd/>
            <a:tailEnd/>
          </a:ln>
          <a:effectLst/>
        </p:spPr>
      </p:pic>
      <p:pic>
        <p:nvPicPr>
          <p:cNvPr id="16387" name="Picture 3"/>
          <p:cNvPicPr>
            <a:picLocks noChangeAspect="1" noChangeArrowheads="1"/>
          </p:cNvPicPr>
          <p:nvPr/>
        </p:nvPicPr>
        <p:blipFill>
          <a:blip r:embed="rId3" cstate="print"/>
          <a:srcRect/>
          <a:stretch>
            <a:fillRect/>
          </a:stretch>
        </p:blipFill>
        <p:spPr bwMode="auto">
          <a:xfrm>
            <a:off x="1643042" y="3786190"/>
            <a:ext cx="5329223" cy="1241428"/>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În anumite condiții, putem folosi distribuția normală  pentru a aproxima distribuția binomială</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                                                       unde   </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Pentru n mare si p nu foarte mic sau nu foarte mare  </a:t>
            </a:r>
            <a:endParaRPr lang="ro-RO" sz="1800" dirty="0">
              <a:latin typeface="Calibri" pitchFamily="34" charset="0"/>
              <a:cs typeface="Calibri" pitchFamily="34" charset="0"/>
            </a:endParaRPr>
          </a:p>
        </p:txBody>
      </p:sp>
      <p:pic>
        <p:nvPicPr>
          <p:cNvPr id="17410" name="Picture 2"/>
          <p:cNvPicPr>
            <a:picLocks noChangeAspect="1" noChangeArrowheads="1"/>
          </p:cNvPicPr>
          <p:nvPr/>
        </p:nvPicPr>
        <p:blipFill>
          <a:blip r:embed="rId2" cstate="print"/>
          <a:srcRect/>
          <a:stretch>
            <a:fillRect/>
          </a:stretch>
        </p:blipFill>
        <p:spPr bwMode="auto">
          <a:xfrm>
            <a:off x="1785918" y="928670"/>
            <a:ext cx="5548322" cy="3020053"/>
          </a:xfrm>
          <a:prstGeom prst="rect">
            <a:avLst/>
          </a:prstGeom>
          <a:noFill/>
          <a:ln w="9525">
            <a:noFill/>
            <a:miter lim="800000"/>
            <a:headEnd/>
            <a:tailEnd/>
          </a:ln>
          <a:effectLst/>
        </p:spPr>
      </p:pic>
      <p:pic>
        <p:nvPicPr>
          <p:cNvPr id="17411" name="Picture 3"/>
          <p:cNvPicPr>
            <a:picLocks noChangeAspect="1" noChangeArrowheads="1"/>
          </p:cNvPicPr>
          <p:nvPr/>
        </p:nvPicPr>
        <p:blipFill>
          <a:blip r:embed="rId3" cstate="print"/>
          <a:srcRect/>
          <a:stretch>
            <a:fillRect/>
          </a:stretch>
        </p:blipFill>
        <p:spPr bwMode="auto">
          <a:xfrm>
            <a:off x="428596" y="4000504"/>
            <a:ext cx="1214446" cy="222648"/>
          </a:xfrm>
          <a:prstGeom prst="rect">
            <a:avLst/>
          </a:prstGeom>
          <a:noFill/>
          <a:ln w="9525">
            <a:noFill/>
            <a:miter lim="800000"/>
            <a:headEnd/>
            <a:tailEnd/>
          </a:ln>
          <a:effectLst/>
        </p:spPr>
      </p:pic>
      <p:pic>
        <p:nvPicPr>
          <p:cNvPr id="17412" name="Picture 4"/>
          <p:cNvPicPr>
            <a:picLocks noChangeAspect="1" noChangeArrowheads="1"/>
          </p:cNvPicPr>
          <p:nvPr/>
        </p:nvPicPr>
        <p:blipFill>
          <a:blip r:embed="rId4" cstate="print"/>
          <a:srcRect/>
          <a:stretch>
            <a:fillRect/>
          </a:stretch>
        </p:blipFill>
        <p:spPr bwMode="auto">
          <a:xfrm>
            <a:off x="2000232" y="4000504"/>
            <a:ext cx="1335891" cy="714380"/>
          </a:xfrm>
          <a:prstGeom prst="rect">
            <a:avLst/>
          </a:prstGeom>
          <a:noFill/>
          <a:ln w="9525">
            <a:noFill/>
            <a:miter lim="800000"/>
            <a:headEnd/>
            <a:tailEnd/>
          </a:ln>
          <a:effectLst/>
        </p:spPr>
      </p:pic>
      <p:pic>
        <p:nvPicPr>
          <p:cNvPr id="17413" name="Picture 5"/>
          <p:cNvPicPr>
            <a:picLocks noChangeAspect="1" noChangeArrowheads="1"/>
          </p:cNvPicPr>
          <p:nvPr/>
        </p:nvPicPr>
        <p:blipFill>
          <a:blip r:embed="rId5" cstate="print"/>
          <a:srcRect/>
          <a:stretch>
            <a:fillRect/>
          </a:stretch>
        </p:blipFill>
        <p:spPr bwMode="auto">
          <a:xfrm>
            <a:off x="4071934" y="4000504"/>
            <a:ext cx="1182880" cy="285752"/>
          </a:xfrm>
          <a:prstGeom prst="rect">
            <a:avLst/>
          </a:prstGeom>
          <a:noFill/>
          <a:ln w="9525">
            <a:noFill/>
            <a:miter lim="800000"/>
            <a:headEnd/>
            <a:tailEnd/>
          </a:ln>
          <a:effectLst/>
        </p:spPr>
      </p:pic>
      <p:pic>
        <p:nvPicPr>
          <p:cNvPr id="17414" name="Picture 6"/>
          <p:cNvPicPr>
            <a:picLocks noChangeAspect="1" noChangeArrowheads="1"/>
          </p:cNvPicPr>
          <p:nvPr/>
        </p:nvPicPr>
        <p:blipFill>
          <a:blip r:embed="rId6" cstate="print"/>
          <a:srcRect/>
          <a:stretch>
            <a:fillRect/>
          </a:stretch>
        </p:blipFill>
        <p:spPr bwMode="auto">
          <a:xfrm>
            <a:off x="5500694" y="4929198"/>
            <a:ext cx="1676977" cy="357190"/>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Fiecare distribuție normală este complet definită de două numere reale. Aceste numere reprezintă media, care măsoară centrul distribuției și deviația standard, care măsoară răspândirea distribuției. Pentru o situație binomi</a:t>
            </a:r>
            <a:r>
              <a:rPr lang="en-GB" sz="1800" dirty="0" smtClean="0">
                <a:latin typeface="Calibri" pitchFamily="34" charset="0"/>
                <a:cs typeface="Calibri" pitchFamily="34" charset="0"/>
              </a:rPr>
              <a:t>al</a:t>
            </a:r>
            <a:r>
              <a:rPr lang="vi-VN" sz="1800" dirty="0" smtClean="0">
                <a:latin typeface="Calibri" pitchFamily="34" charset="0"/>
                <a:cs typeface="Calibri" pitchFamily="34" charset="0"/>
              </a:rPr>
              <a:t>ă dată, trebuie să putem determina care distribuție normală să fie utilizată</a:t>
            </a:r>
            <a:r>
              <a:rPr lang="en-GB" sz="1800" dirty="0" smtClean="0">
                <a:latin typeface="Calibri" pitchFamily="34" charset="0"/>
                <a:cs typeface="Calibri" pitchFamily="34" charset="0"/>
              </a:rPr>
              <a:t>.</a:t>
            </a: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Selectarea repartiției normale normale este determinată de numărul de încercări n din setarea binomi</a:t>
            </a:r>
            <a:r>
              <a:rPr lang="en-GB" sz="1800" dirty="0" smtClean="0">
                <a:latin typeface="Calibri" pitchFamily="34" charset="0"/>
                <a:cs typeface="Calibri" pitchFamily="34" charset="0"/>
              </a:rPr>
              <a:t>al</a:t>
            </a:r>
            <a:r>
              <a:rPr lang="vi-VN" sz="1800" dirty="0" smtClean="0">
                <a:latin typeface="Calibri" pitchFamily="34" charset="0"/>
                <a:cs typeface="Calibri" pitchFamily="34" charset="0"/>
              </a:rPr>
              <a:t>ă și de probabilitatea constantă de succes p pentru fiecare dintre aceste</a:t>
            </a:r>
            <a:r>
              <a:rPr lang="en-GB" sz="1800" dirty="0" smtClean="0">
                <a:latin typeface="Calibri" pitchFamily="34" charset="0"/>
                <a:cs typeface="Calibri" pitchFamily="34" charset="0"/>
              </a:rPr>
              <a:t>a</a:t>
            </a:r>
            <a:r>
              <a:rPr lang="vi-VN" sz="1800" dirty="0" smtClean="0">
                <a:latin typeface="Calibri" pitchFamily="34" charset="0"/>
                <a:cs typeface="Calibri" pitchFamily="34" charset="0"/>
              </a:rPr>
              <a:t>. Aproximarea normală a variabilei binomiale este o medie a np și o deviație standard</a:t>
            </a:r>
            <a:r>
              <a:rPr lang="en-GB" sz="1800" dirty="0" smtClean="0">
                <a:latin typeface="Calibri" pitchFamily="34" charset="0"/>
                <a:cs typeface="Calibri" pitchFamily="34" charset="0"/>
              </a:rPr>
              <a:t>(</a:t>
            </a:r>
            <a:r>
              <a:rPr lang="vi-VN" sz="1800" dirty="0" smtClean="0">
                <a:latin typeface="Calibri" pitchFamily="34" charset="0"/>
                <a:cs typeface="Calibri" pitchFamily="34" charset="0"/>
              </a:rPr>
              <a:t> </a:t>
            </a:r>
            <a:r>
              <a:rPr lang="en-GB" sz="1800" dirty="0" err="1" smtClean="0">
                <a:latin typeface="Calibri" pitchFamily="34" charset="0"/>
                <a:cs typeface="Calibri" pitchFamily="34" charset="0"/>
              </a:rPr>
              <a:t>np</a:t>
            </a:r>
            <a:r>
              <a:rPr lang="en-GB" sz="1800" dirty="0" smtClean="0">
                <a:latin typeface="Calibri" pitchFamily="34" charset="0"/>
                <a:cs typeface="Calibri" pitchFamily="34" charset="0"/>
              </a:rPr>
              <a:t>(1-p))</a:t>
            </a:r>
            <a:r>
              <a:rPr lang="en-GB" sz="1800" baseline="30000" dirty="0" smtClean="0">
                <a:latin typeface="Calibri" pitchFamily="34" charset="0"/>
                <a:cs typeface="Calibri" pitchFamily="34" charset="0"/>
              </a:rPr>
              <a:t>1/2 </a:t>
            </a:r>
            <a:endParaRPr lang="ro-RO" sz="1800" baseline="300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De exemplu, să presupunem că am ghicit fiecare dintre cele 100 de întrebări ale unui test cu răspunsuri multiple, unde fiecare întrebare a avut un răspuns corect din patru opțiuni. Numărul de răspunsuri corecte X este o variabilă aleatorie binomială cu n = 100 și p = 0,25.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Astfel, această variabilă aleatoare are o medie de 100 (0.25) = 25 și o deviație standard de (100 (0.25) (0.75)) 0.5 = 4.33. O distribuție normală cu o medie de 25 și o abatere standard de 4,33 va funcționa pentru a aproxima această distribuție binomi</a:t>
            </a:r>
            <a:r>
              <a:rPr lang="en-GB" sz="1800" dirty="0" smtClean="0">
                <a:latin typeface="Calibri" pitchFamily="34" charset="0"/>
                <a:cs typeface="Calibri" pitchFamily="34" charset="0"/>
              </a:rPr>
              <a:t>al</a:t>
            </a:r>
            <a:r>
              <a:rPr lang="vi-VN" sz="1800" dirty="0" smtClean="0">
                <a:latin typeface="Calibri" pitchFamily="34" charset="0"/>
                <a:cs typeface="Calibri" pitchFamily="34" charset="0"/>
              </a:rPr>
              <a:t>ă.</a:t>
            </a:r>
            <a:endParaRPr lang="ro-RO" sz="1800" dirty="0" smtClean="0">
              <a:latin typeface="Calibri" pitchFamily="34" charset="0"/>
              <a:cs typeface="Calibri" pitchFamily="34" charset="0"/>
            </a:endParaRPr>
          </a:p>
        </p:txBody>
      </p:sp>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Cu ajutorul unor prelucrări matematice se poate arăta că există câteva condiții pe care trebuie să le folosim pentru o aproximare normală la distribuția binomială.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Numărul de observații n trebuie să fie suficient de mare și valoarea lui p astfel încât atât </a:t>
            </a:r>
            <a:r>
              <a:rPr lang="ro-RO" sz="1800" dirty="0" err="1" smtClean="0">
                <a:latin typeface="Calibri" pitchFamily="34" charset="0"/>
                <a:cs typeface="Calibri" pitchFamily="34" charset="0"/>
              </a:rPr>
              <a:t>np</a:t>
            </a:r>
            <a:r>
              <a:rPr lang="ro-RO" sz="1800" dirty="0" smtClean="0">
                <a:latin typeface="Calibri" pitchFamily="34" charset="0"/>
                <a:cs typeface="Calibri" pitchFamily="34" charset="0"/>
              </a:rPr>
              <a:t> cât și n (1 - p) să fie mai mari sau egale cu 10. Aceasta este o regulă de bază, care este ghidată de practica statistică.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Aproximarea normală poate fi utilizată întotdeauna, dar dacă aceste condiții nu sunt îndeplinite, aproximarea ar putea să nu fie atât de bună ca o aproximare.</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De exemplu, dacă n = 100 și p = 0,25, atunci suntem justificați în folosirea aproximării normale. Acest lucru se datorează faptului că </a:t>
            </a:r>
            <a:r>
              <a:rPr lang="ro-RO" sz="1800" dirty="0" err="1" smtClean="0">
                <a:latin typeface="Calibri" pitchFamily="34" charset="0"/>
                <a:cs typeface="Calibri" pitchFamily="34" charset="0"/>
              </a:rPr>
              <a:t>np</a:t>
            </a:r>
            <a:r>
              <a:rPr lang="ro-RO" sz="1800" dirty="0" smtClean="0">
                <a:latin typeface="Calibri" pitchFamily="34" charset="0"/>
                <a:cs typeface="Calibri" pitchFamily="34" charset="0"/>
              </a:rPr>
              <a:t> = 25 și n (1 - p) = 75. Deoarece ambele numere sunt mai mari de 10, distribuția normală corespunzătoare va face o treabă destul de bună de a estima probabilitățile binomiale.</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p:txBody>
      </p:sp>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Probabilitățile binomiale sunt calculate folosind o formulă foarte simplă pentru a găsi coeficientul binomial. Din păcate, datorită factorilor din formula, poate fi foarte ușor să se întâmple dificultăți computaționale cu formula binomială.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Apropierea normală ne permite să ignorăm oricare dintre aceste probleme </a:t>
            </a:r>
            <a:r>
              <a:rPr lang="ro-RO" sz="1800" dirty="0" err="1" smtClean="0">
                <a:latin typeface="Calibri" pitchFamily="34" charset="0"/>
                <a:cs typeface="Calibri" pitchFamily="34" charset="0"/>
              </a:rPr>
              <a:t>utilizand</a:t>
            </a:r>
            <a:r>
              <a:rPr lang="ro-RO" sz="1800" dirty="0" smtClean="0">
                <a:latin typeface="Calibri" pitchFamily="34" charset="0"/>
                <a:cs typeface="Calibri" pitchFamily="34" charset="0"/>
              </a:rPr>
              <a:t> tabelul de valori al unei distribuții normale standard.</a:t>
            </a:r>
          </a:p>
          <a:p>
            <a:pPr algn="just">
              <a:buNone/>
            </a:pPr>
            <a:endParaRPr lang="ro-RO" sz="1800" dirty="0" smtClean="0">
              <a:latin typeface="Calibri" pitchFamily="34" charset="0"/>
              <a:cs typeface="Calibri" pitchFamily="34" charset="0"/>
            </a:endParaRPr>
          </a:p>
          <a:p>
            <a:pPr algn="just">
              <a:buNone/>
            </a:pPr>
            <a:r>
              <a:rPr lang="ro-RO" sz="1800" b="1" dirty="0" smtClean="0">
                <a:latin typeface="Calibri" pitchFamily="34" charset="0"/>
                <a:cs typeface="Calibri" pitchFamily="34" charset="0"/>
              </a:rPr>
              <a:t>Trebuie să ținem seama de faptul că folosim o distribuție continua  pentru a aproxima o distribuție discretă.  </a:t>
            </a:r>
            <a:r>
              <a:rPr lang="ro-RO" sz="1800" dirty="0" smtClean="0">
                <a:latin typeface="Calibri" pitchFamily="34" charset="0"/>
                <a:cs typeface="Calibri" pitchFamily="34" charset="0"/>
              </a:rPr>
              <a:t>Aceasta se face folosind o </a:t>
            </a:r>
            <a:r>
              <a:rPr lang="ro-RO" sz="1800" b="1" dirty="0" smtClean="0">
                <a:latin typeface="Calibri" pitchFamily="34" charset="0"/>
                <a:cs typeface="Calibri" pitchFamily="34" charset="0"/>
              </a:rPr>
              <a:t>corecție de continuitate.</a:t>
            </a:r>
          </a:p>
          <a:p>
            <a:pPr algn="just">
              <a:buNone/>
            </a:pPr>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Presupunem</a:t>
            </a:r>
            <a:r>
              <a:rPr lang="ro-RO" sz="1800" b="1" dirty="0" smtClean="0">
                <a:latin typeface="Calibri" pitchFamily="34" charset="0"/>
                <a:cs typeface="Calibri" pitchFamily="34" charset="0"/>
              </a:rPr>
              <a:t> X </a:t>
            </a:r>
            <a:r>
              <a:rPr lang="ro-RO" sz="1800" dirty="0" smtClean="0">
                <a:latin typeface="Calibri" pitchFamily="34" charset="0"/>
                <a:cs typeface="Calibri" pitchFamily="34" charset="0"/>
              </a:rPr>
              <a:t> ̃ Bin(12, 0.5) care este P(4≤X≤7)?</a:t>
            </a:r>
          </a:p>
          <a:p>
            <a:pPr algn="just">
              <a:buNone/>
            </a:pPr>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Pentru aceasta distribuție avem  µ=</a:t>
            </a:r>
            <a:r>
              <a:rPr lang="ro-RO" sz="1800" dirty="0" err="1" smtClean="0">
                <a:latin typeface="Calibri" pitchFamily="34" charset="0"/>
                <a:cs typeface="Calibri" pitchFamily="34" charset="0"/>
              </a:rPr>
              <a:t>np</a:t>
            </a:r>
            <a:r>
              <a:rPr lang="ro-RO" sz="1800" dirty="0" smtClean="0">
                <a:latin typeface="Calibri" pitchFamily="34" charset="0"/>
                <a:cs typeface="Calibri" pitchFamily="34" charset="0"/>
              </a:rPr>
              <a:t>=6 si σ</a:t>
            </a:r>
            <a:r>
              <a:rPr lang="ro-RO" sz="1800" baseline="30000" dirty="0" smtClean="0">
                <a:latin typeface="Calibri" pitchFamily="34" charset="0"/>
                <a:cs typeface="Calibri" pitchFamily="34" charset="0"/>
              </a:rPr>
              <a:t>2</a:t>
            </a:r>
            <a:r>
              <a:rPr lang="ro-RO" sz="1800" dirty="0" smtClean="0">
                <a:latin typeface="Calibri" pitchFamily="34" charset="0"/>
                <a:cs typeface="Calibri" pitchFamily="34" charset="0"/>
              </a:rPr>
              <a:t>=</a:t>
            </a:r>
            <a:r>
              <a:rPr lang="ro-RO" sz="1800" dirty="0" err="1" smtClean="0">
                <a:latin typeface="Calibri" pitchFamily="34" charset="0"/>
                <a:cs typeface="Calibri" pitchFamily="34" charset="0"/>
              </a:rPr>
              <a:t>npq</a:t>
            </a:r>
            <a:r>
              <a:rPr lang="ro-RO" sz="1800" dirty="0" smtClean="0">
                <a:latin typeface="Calibri" pitchFamily="34" charset="0"/>
                <a:cs typeface="Calibri" pitchFamily="34" charset="0"/>
              </a:rPr>
              <a:t>=3.</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Putem folosi distribuția  N(6,3)  pentru aproximare. </a:t>
            </a:r>
          </a:p>
        </p:txBody>
      </p:sp>
      <p:pic>
        <p:nvPicPr>
          <p:cNvPr id="18434" name="Picture 2"/>
          <p:cNvPicPr>
            <a:picLocks noChangeAspect="1" noChangeArrowheads="1"/>
          </p:cNvPicPr>
          <p:nvPr/>
        </p:nvPicPr>
        <p:blipFill>
          <a:blip r:embed="rId2" cstate="print"/>
          <a:srcRect/>
          <a:stretch>
            <a:fillRect/>
          </a:stretch>
        </p:blipFill>
        <p:spPr bwMode="auto">
          <a:xfrm>
            <a:off x="5715008" y="3929066"/>
            <a:ext cx="3214678" cy="2446602"/>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P(4≤X≤7)  se transforma in P(3.5≤X≤7.5)?</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Răspunsul exact este 0.733 deci in acest caz aproximarea este foarte buna.</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en-GB" sz="1800" dirty="0" smtClean="0">
                <a:latin typeface="Calibri" pitchFamily="34" charset="0"/>
                <a:cs typeface="Calibri" pitchFamily="34" charset="0"/>
              </a:rPr>
              <a:t>DE CE?</a:t>
            </a: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p:txBody>
      </p:sp>
      <p:pic>
        <p:nvPicPr>
          <p:cNvPr id="19458" name="Picture 2"/>
          <p:cNvPicPr>
            <a:picLocks noChangeAspect="1" noChangeArrowheads="1"/>
          </p:cNvPicPr>
          <p:nvPr/>
        </p:nvPicPr>
        <p:blipFill>
          <a:blip r:embed="rId2" cstate="print"/>
          <a:srcRect/>
          <a:stretch>
            <a:fillRect/>
          </a:stretch>
        </p:blipFill>
        <p:spPr bwMode="auto">
          <a:xfrm>
            <a:off x="1785918" y="1142984"/>
            <a:ext cx="4957761" cy="1167958"/>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fontScale="92500" lnSpcReduction="10000"/>
          </a:bodyPr>
          <a:lstStyle/>
          <a:p>
            <a:pPr algn="just"/>
            <a:endParaRPr lang="ro-RO" sz="1800" dirty="0" smtClean="0">
              <a:latin typeface="Calibri" pitchFamily="34" charset="0"/>
              <a:cs typeface="Calibri" pitchFamily="34" charset="0"/>
            </a:endParaRPr>
          </a:p>
          <a:p>
            <a:pPr algn="just">
              <a:buNone/>
            </a:pPr>
            <a:r>
              <a:rPr lang="en-GB" sz="1800" b="1" u="sng" dirty="0" err="1" smtClean="0">
                <a:latin typeface="Calibri" pitchFamily="34" charset="0"/>
                <a:cs typeface="Calibri" pitchFamily="34" charset="0"/>
              </a:rPr>
              <a:t>Motivatie</a:t>
            </a:r>
            <a:endParaRPr lang="en-GB" sz="1800" b="1" u="sng" dirty="0" smtClean="0">
              <a:latin typeface="Calibri" pitchFamily="34" charset="0"/>
              <a:cs typeface="Calibri" pitchFamily="34" charset="0"/>
            </a:endParaRPr>
          </a:p>
          <a:p>
            <a:pPr algn="just">
              <a:buNone/>
            </a:pPr>
            <a:r>
              <a:rPr lang="ro-RO" sz="1800" dirty="0" err="1" smtClean="0">
                <a:latin typeface="Calibri" pitchFamily="34" charset="0"/>
                <a:cs typeface="Calibri" pitchFamily="34" charset="0"/>
              </a:rPr>
              <a:t>X</a:t>
            </a:r>
            <a:r>
              <a:rPr lang="ro-RO" sz="1800" baseline="-25000" dirty="0" err="1" smtClean="0">
                <a:latin typeface="Calibri" pitchFamily="34" charset="0"/>
                <a:cs typeface="Calibri" pitchFamily="34" charset="0"/>
              </a:rPr>
              <a:t>i</a:t>
            </a:r>
            <a:r>
              <a:rPr lang="ro-RO" sz="1800" baseline="-25000" dirty="0" smtClean="0">
                <a:latin typeface="Calibri" pitchFamily="34" charset="0"/>
                <a:cs typeface="Calibri" pitchFamily="34" charset="0"/>
              </a:rPr>
              <a:t> </a:t>
            </a:r>
            <a:r>
              <a:rPr lang="ro-RO" sz="1800" dirty="0" smtClean="0">
                <a:latin typeface="Calibri" pitchFamily="34" charset="0"/>
                <a:cs typeface="Calibri" pitchFamily="34" charset="0"/>
              </a:rPr>
              <a:t> indică dacă o persoană aleasă la întâmplare aprobă deciziile pe care președintele le ia.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Fie </a:t>
            </a:r>
            <a:r>
              <a:rPr lang="ro-RO" sz="1800" dirty="0" err="1" smtClean="0">
                <a:latin typeface="Calibri" pitchFamily="34" charset="0"/>
                <a:cs typeface="Calibri" pitchFamily="34" charset="0"/>
              </a:rPr>
              <a:t>X</a:t>
            </a:r>
            <a:r>
              <a:rPr lang="ro-RO" sz="1800" baseline="-25000" dirty="0" err="1" smtClean="0">
                <a:latin typeface="Calibri" pitchFamily="34" charset="0"/>
                <a:cs typeface="Calibri" pitchFamily="34" charset="0"/>
              </a:rPr>
              <a:t>i</a:t>
            </a:r>
            <a:r>
              <a:rPr lang="ro-RO" sz="1800" baseline="-25000" dirty="0" smtClean="0">
                <a:latin typeface="Calibri" pitchFamily="34" charset="0"/>
                <a:cs typeface="Calibri" pitchFamily="34" charset="0"/>
              </a:rPr>
              <a:t> </a:t>
            </a:r>
            <a:r>
              <a:rPr lang="ro-RO" sz="1800" dirty="0" smtClean="0">
                <a:latin typeface="Calibri" pitchFamily="34" charset="0"/>
                <a:cs typeface="Calibri" pitchFamily="34" charset="0"/>
              </a:rPr>
              <a:t>= 1, dacă persoana aprobă, cu probabilitate p</a:t>
            </a:r>
          </a:p>
          <a:p>
            <a:pPr algn="just">
              <a:buNone/>
            </a:pPr>
            <a:r>
              <a:rPr lang="ro-RO" sz="1800" dirty="0" smtClean="0">
                <a:latin typeface="Calibri" pitchFamily="34" charset="0"/>
                <a:cs typeface="Calibri" pitchFamily="34" charset="0"/>
              </a:rPr>
              <a:t>Fie </a:t>
            </a:r>
            <a:r>
              <a:rPr lang="ro-RO" sz="1800" dirty="0" err="1" smtClean="0">
                <a:latin typeface="Calibri" pitchFamily="34" charset="0"/>
                <a:cs typeface="Calibri" pitchFamily="34" charset="0"/>
              </a:rPr>
              <a:t>X</a:t>
            </a:r>
            <a:r>
              <a:rPr lang="ro-RO" sz="1800" baseline="-25000" dirty="0" err="1" smtClean="0">
                <a:latin typeface="Calibri" pitchFamily="34" charset="0"/>
                <a:cs typeface="Calibri" pitchFamily="34" charset="0"/>
              </a:rPr>
              <a:t>i</a:t>
            </a:r>
            <a:r>
              <a:rPr lang="ro-RO" sz="1800" baseline="-25000" dirty="0" smtClean="0">
                <a:latin typeface="Calibri" pitchFamily="34" charset="0"/>
                <a:cs typeface="Calibri" pitchFamily="34" charset="0"/>
              </a:rPr>
              <a:t> </a:t>
            </a:r>
            <a:r>
              <a:rPr lang="ro-RO" sz="1800" dirty="0" smtClean="0">
                <a:latin typeface="Calibri" pitchFamily="34" charset="0"/>
                <a:cs typeface="Calibri" pitchFamily="34" charset="0"/>
              </a:rPr>
              <a:t>= 0, dacă persoana nu aprobă,cu probabilitatea 1 – p</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μ=</a:t>
            </a:r>
            <a:r>
              <a:rPr lang="ro-RO" sz="1800" dirty="0" err="1" smtClean="0">
                <a:latin typeface="Calibri" pitchFamily="34" charset="0"/>
                <a:cs typeface="Calibri" pitchFamily="34" charset="0"/>
              </a:rPr>
              <a:t>np</a:t>
            </a:r>
            <a:r>
              <a:rPr lang="ro-RO" sz="1800" dirty="0" smtClean="0">
                <a:latin typeface="Calibri" pitchFamily="34" charset="0"/>
                <a:cs typeface="Calibri" pitchFamily="34" charset="0"/>
              </a:rPr>
              <a:t>  si  σ</a:t>
            </a:r>
            <a:r>
              <a:rPr lang="ro-RO" sz="1800" baseline="30000" dirty="0" smtClean="0">
                <a:latin typeface="Calibri" pitchFamily="34" charset="0"/>
                <a:cs typeface="Calibri" pitchFamily="34" charset="0"/>
              </a:rPr>
              <a:t>2</a:t>
            </a:r>
            <a:r>
              <a:rPr lang="ro-RO" sz="1800" dirty="0" smtClean="0">
                <a:latin typeface="Calibri" pitchFamily="34" charset="0"/>
                <a:cs typeface="Calibri" pitchFamily="34" charset="0"/>
              </a:rPr>
              <a:t>=</a:t>
            </a:r>
            <a:r>
              <a:rPr lang="ro-RO" sz="1800" dirty="0" err="1" smtClean="0">
                <a:latin typeface="Calibri" pitchFamily="34" charset="0"/>
                <a:cs typeface="Calibri" pitchFamily="34" charset="0"/>
              </a:rPr>
              <a:t>np</a:t>
            </a:r>
            <a:r>
              <a:rPr lang="ro-RO" sz="1800" dirty="0" smtClean="0">
                <a:latin typeface="Calibri" pitchFamily="34" charset="0"/>
                <a:cs typeface="Calibri" pitchFamily="34" charset="0"/>
              </a:rPr>
              <a:t>(1−p)</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Fie n=10 si p=0.5 astfel încât avem Bin(10,0.5). </a:t>
            </a:r>
          </a:p>
          <a:p>
            <a:pPr algn="just">
              <a:buNone/>
            </a:pPr>
            <a:r>
              <a:rPr lang="ro-RO" sz="1800" dirty="0" smtClean="0">
                <a:latin typeface="Calibri" pitchFamily="34" charset="0"/>
                <a:cs typeface="Calibri" pitchFamily="34" charset="0"/>
              </a:rPr>
              <a:t>Care este probabilitatea ca exact 5 persoane sa aprobe deciziile președintelui?</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Nimic nou pana aici: </a:t>
            </a:r>
          </a:p>
          <a:p>
            <a:pPr algn="just">
              <a:buNone/>
            </a:pPr>
            <a:r>
              <a:rPr lang="ro-RO" sz="1800" dirty="0" smtClean="0">
                <a:latin typeface="Calibri" pitchFamily="34" charset="0"/>
                <a:cs typeface="Calibri" pitchFamily="34" charset="0"/>
              </a:rPr>
              <a:t>			P(Y=5)=P(Y≤5)−P(Y≤4)=0.6230−0.3770=0.2460</a:t>
            </a:r>
          </a:p>
          <a:p>
            <a:pPr algn="just">
              <a:buNone/>
            </a:pPr>
            <a:endParaRPr lang="ro-RO" sz="1800" b="1" dirty="0" smtClean="0">
              <a:latin typeface="Calibri" pitchFamily="34" charset="0"/>
              <a:cs typeface="Calibri" pitchFamily="34" charset="0"/>
            </a:endParaRPr>
          </a:p>
          <a:p>
            <a:pPr algn="just">
              <a:buNone/>
            </a:pPr>
            <a:r>
              <a:rPr lang="ro-RO" sz="1800" b="1" dirty="0" smtClean="0">
                <a:latin typeface="Calibri" pitchFamily="34" charset="0"/>
                <a:cs typeface="Calibri" pitchFamily="34" charset="0"/>
              </a:rPr>
              <a:t>Exista o șansă de 24.6% ca exact 5 persoane din cele 10 persoane selectate  sa fie de acord cu deciziile președintelui.</a:t>
            </a:r>
          </a:p>
        </p:txBody>
      </p:sp>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r>
              <a:rPr lang="ro-RO" sz="1800" dirty="0" smtClean="0">
                <a:latin typeface="Calibri" pitchFamily="34" charset="0"/>
                <a:cs typeface="Calibri" pitchFamily="34" charset="0"/>
              </a:rPr>
              <a:t>Rețineți, totuși, că Y din exemplul de mai sus este definit ca o sumă de variabile aleatoare distribuite independent, identic.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Prin urmare, atâta timp cât n este suficient de mare, putem folosi teoria limitei centrale pentru a calcula probabilitățile pentru Y. În mod specific, </a:t>
            </a:r>
            <a:r>
              <a:rPr lang="ro-RO" sz="1800" b="1" dirty="0" smtClean="0">
                <a:latin typeface="Calibri" pitchFamily="34" charset="0"/>
                <a:cs typeface="Calibri" pitchFamily="34" charset="0"/>
              </a:rPr>
              <a:t>teorema limitei centrale </a:t>
            </a:r>
            <a:r>
              <a:rPr lang="ro-RO" sz="1800" dirty="0" smtClean="0">
                <a:latin typeface="Calibri" pitchFamily="34" charset="0"/>
                <a:cs typeface="Calibri" pitchFamily="34" charset="0"/>
              </a:rPr>
              <a:t>ne spune că:</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In acest caz media si varianta sunt:</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p:txBody>
      </p:sp>
      <p:pic>
        <p:nvPicPr>
          <p:cNvPr id="20482" name="Picture 2"/>
          <p:cNvPicPr>
            <a:picLocks noChangeAspect="1" noChangeArrowheads="1"/>
          </p:cNvPicPr>
          <p:nvPr/>
        </p:nvPicPr>
        <p:blipFill>
          <a:blip r:embed="rId2" cstate="print"/>
          <a:srcRect/>
          <a:stretch>
            <a:fillRect/>
          </a:stretch>
        </p:blipFill>
        <p:spPr bwMode="auto">
          <a:xfrm>
            <a:off x="2928926" y="1857364"/>
            <a:ext cx="2371725" cy="657225"/>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cstate="print"/>
          <a:srcRect/>
          <a:stretch>
            <a:fillRect/>
          </a:stretch>
        </p:blipFill>
        <p:spPr bwMode="auto">
          <a:xfrm>
            <a:off x="2500298" y="3500438"/>
            <a:ext cx="2238375" cy="514350"/>
          </a:xfrm>
          <a:prstGeom prst="rect">
            <a:avLst/>
          </a:prstGeom>
          <a:noFill/>
          <a:ln w="9525">
            <a:noFill/>
            <a:miter lim="800000"/>
            <a:headEnd/>
            <a:tailEnd/>
          </a:ln>
          <a:effectLst/>
        </p:spPr>
      </p:pic>
      <p:pic>
        <p:nvPicPr>
          <p:cNvPr id="20484" name="Picture 4"/>
          <p:cNvPicPr>
            <a:picLocks noChangeAspect="1" noChangeArrowheads="1"/>
          </p:cNvPicPr>
          <p:nvPr/>
        </p:nvPicPr>
        <p:blipFill>
          <a:blip r:embed="rId4" cstate="print"/>
          <a:srcRect/>
          <a:stretch>
            <a:fillRect/>
          </a:stretch>
        </p:blipFill>
        <p:spPr bwMode="auto">
          <a:xfrm>
            <a:off x="2571736" y="4357694"/>
            <a:ext cx="2981325" cy="523875"/>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lnSpcReduction="10000"/>
          </a:bodyPr>
          <a:lstStyle/>
          <a:p>
            <a:pPr algn="just">
              <a:buNone/>
            </a:pPr>
            <a:r>
              <a:rPr lang="ro-RO" sz="1800" dirty="0" smtClean="0">
                <a:latin typeface="Calibri" pitchFamily="34" charset="0"/>
                <a:cs typeface="Calibri" pitchFamily="34" charset="0"/>
              </a:rPr>
              <a:t>Daca privim graficul distribuției binomiale, dreptunghiul corespunzător lui Y=5 in roșu</a:t>
            </a:r>
            <a:r>
              <a:rPr lang="en-GB" sz="1800" dirty="0" smtClean="0">
                <a:latin typeface="Calibri" pitchFamily="34" charset="0"/>
                <a:cs typeface="Calibri" pitchFamily="34" charset="0"/>
              </a:rPr>
              <a:t>,</a:t>
            </a:r>
          </a:p>
          <a:p>
            <a:pPr algn="just">
              <a:buNone/>
            </a:pPr>
            <a:r>
              <a:rPr lang="vi-VN" sz="1800" dirty="0" smtClean="0">
                <a:latin typeface="Calibri" pitchFamily="34" charset="0"/>
                <a:cs typeface="Calibri" pitchFamily="34" charset="0"/>
              </a:rPr>
              <a:t>ar trebui să vedem că vom beneficia de o anumită corecție pentru faptul că suntem</a:t>
            </a:r>
          </a:p>
          <a:p>
            <a:pPr algn="just">
              <a:buNone/>
            </a:pPr>
            <a:r>
              <a:rPr lang="vi-VN" sz="1800" dirty="0" smtClean="0">
                <a:latin typeface="Calibri" pitchFamily="34" charset="0"/>
                <a:cs typeface="Calibri" pitchFamily="34" charset="0"/>
              </a:rPr>
              <a:t>folosind o distribuție continuă pentru a aproxima o distribuție discretă</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ar trebui să vedem că vom beneficia de o anumită corecție pentru faptul că</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folosi</a:t>
            </a:r>
            <a:r>
              <a:rPr lang="en-GB" sz="1800" dirty="0" smtClean="0">
                <a:latin typeface="Calibri" pitchFamily="34" charset="0"/>
                <a:cs typeface="Calibri" pitchFamily="34" charset="0"/>
              </a:rPr>
              <a:t>m</a:t>
            </a:r>
            <a:r>
              <a:rPr lang="vi-VN" sz="1800" dirty="0" smtClean="0">
                <a:latin typeface="Calibri" pitchFamily="34" charset="0"/>
                <a:cs typeface="Calibri" pitchFamily="34" charset="0"/>
              </a:rPr>
              <a:t> o distribuție continuă pentru a aproxima o distribuție discretă</a:t>
            </a:r>
            <a:endParaRPr lang="ro-RO"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În mod specific, se pare că</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dreptunghiul Y = 5 include cu adevărat orice Y mai mare de 4,5 dar mai mic de 5,5. Acesta este:</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O astfel de ajustare se numește o "corecție de continuitate". După ce am făcut corecția de continuitate, calculul se reduce la un calcul normal de probabilitate:</a:t>
            </a: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p:txBody>
      </p:sp>
      <p:pic>
        <p:nvPicPr>
          <p:cNvPr id="20485" name="Picture 5"/>
          <p:cNvPicPr>
            <a:picLocks noChangeAspect="1" noChangeArrowheads="1"/>
          </p:cNvPicPr>
          <p:nvPr/>
        </p:nvPicPr>
        <p:blipFill>
          <a:blip r:embed="rId2" cstate="print"/>
          <a:srcRect/>
          <a:stretch>
            <a:fillRect/>
          </a:stretch>
        </p:blipFill>
        <p:spPr bwMode="auto">
          <a:xfrm>
            <a:off x="2928926" y="1142984"/>
            <a:ext cx="3357586" cy="2196420"/>
          </a:xfrm>
          <a:prstGeom prst="rect">
            <a:avLst/>
          </a:prstGeom>
          <a:noFill/>
          <a:ln w="9525">
            <a:noFill/>
            <a:miter lim="800000"/>
            <a:headEnd/>
            <a:tailEnd/>
          </a:ln>
          <a:effectLst/>
        </p:spPr>
      </p:pic>
      <p:pic>
        <p:nvPicPr>
          <p:cNvPr id="21506" name="Picture 2"/>
          <p:cNvPicPr>
            <a:picLocks noChangeAspect="1" noChangeArrowheads="1"/>
          </p:cNvPicPr>
          <p:nvPr/>
        </p:nvPicPr>
        <p:blipFill>
          <a:blip r:embed="rId3" cstate="print"/>
          <a:srcRect/>
          <a:stretch>
            <a:fillRect/>
          </a:stretch>
        </p:blipFill>
        <p:spPr bwMode="auto">
          <a:xfrm>
            <a:off x="4357686" y="4786322"/>
            <a:ext cx="2238375" cy="266700"/>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sz="1800" dirty="0">
                <a:hlinkClick r:id="rId2"/>
              </a:rPr>
              <a:t>http://www.ase.ro/upcpr/profesori/1825/UI5-Seii%20de%20distr.ind.tend.centr._</a:t>
            </a:r>
            <a:r>
              <a:rPr lang="en-GB" sz="1800" dirty="0" smtClean="0">
                <a:hlinkClick r:id="rId2"/>
              </a:rPr>
              <a:t>1.pdf</a:t>
            </a:r>
            <a:endParaRPr lang="en-GB" sz="1800" dirty="0" smtClean="0"/>
          </a:p>
          <a:p>
            <a:endParaRPr lang="en-GB" sz="1800" dirty="0" smtClean="0"/>
          </a:p>
          <a:p>
            <a:r>
              <a:rPr lang="en-GB" sz="1800" dirty="0">
                <a:hlinkClick r:id="rId3"/>
              </a:rPr>
              <a:t>http://</a:t>
            </a:r>
            <a:r>
              <a:rPr lang="en-GB" sz="1800" dirty="0" smtClean="0">
                <a:hlinkClick r:id="rId3"/>
              </a:rPr>
              <a:t>www.biblioteca-digitala.ase.ro/biblioteca/pagina2.asp?id=cap3</a:t>
            </a:r>
            <a:endParaRPr lang="en-GB" sz="1800" dirty="0" smtClean="0"/>
          </a:p>
          <a:p>
            <a:endParaRPr lang="en-GB" sz="1800" dirty="0"/>
          </a:p>
          <a:p>
            <a:r>
              <a:rPr lang="en-GB" sz="1800" dirty="0">
                <a:hlinkClick r:id="rId4"/>
              </a:rPr>
              <a:t>https://</a:t>
            </a:r>
            <a:r>
              <a:rPr lang="en-GB" sz="1800" dirty="0" smtClean="0">
                <a:hlinkClick r:id="rId4"/>
              </a:rPr>
              <a:t>www.masterprof.ro/files/Eftimie/curs_statistica.pdf</a:t>
            </a:r>
            <a:endParaRPr lang="en-GB" sz="1800" dirty="0" smtClean="0"/>
          </a:p>
          <a:p>
            <a:endParaRPr lang="en-GB" sz="1800" dirty="0"/>
          </a:p>
          <a:p>
            <a:r>
              <a:rPr lang="vi-VN" sz="1800" dirty="0"/>
              <a:t>M. Păun</a:t>
            </a:r>
            <a:r>
              <a:rPr lang="vi-VN" sz="1800" b="1" dirty="0"/>
              <a:t>, </a:t>
            </a:r>
            <a:r>
              <a:rPr lang="vi-VN" sz="1800" dirty="0"/>
              <a:t>Noțiuni de statistica aplicata cu exemple in R</a:t>
            </a:r>
            <a:r>
              <a:rPr lang="vi-VN" sz="1800" b="1" dirty="0"/>
              <a:t>, </a:t>
            </a:r>
            <a:r>
              <a:rPr lang="vi-VN" sz="1800" dirty="0"/>
              <a:t>Editura Matrix, 2016,  ISBN: 978-606-25-0278-2.</a:t>
            </a:r>
            <a:endParaRPr lang="en-GB" sz="1800" dirty="0"/>
          </a:p>
        </p:txBody>
      </p:sp>
      <p:sp>
        <p:nvSpPr>
          <p:cNvPr id="2" name="Title 1"/>
          <p:cNvSpPr>
            <a:spLocks noGrp="1"/>
          </p:cNvSpPr>
          <p:nvPr>
            <p:ph type="title"/>
          </p:nvPr>
        </p:nvSpPr>
        <p:spPr/>
        <p:txBody>
          <a:bodyPr/>
          <a:lstStyle/>
          <a:p>
            <a:r>
              <a:rPr lang="en-GB" dirty="0" err="1" smtClean="0"/>
              <a:t>Referinte</a:t>
            </a:r>
            <a:endParaRPr lang="en-GB"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620688"/>
            <a:ext cx="6447501" cy="5420675"/>
          </a:xfrm>
        </p:spPr>
        <p:txBody>
          <a:bodyPr/>
          <a:lstStyle/>
          <a:p>
            <a:pPr lvl="0">
              <a:buNone/>
            </a:pPr>
            <a:r>
              <a:rPr lang="ro-RO" b="1" dirty="0" smtClean="0">
                <a:solidFill>
                  <a:schemeClr val="tx1"/>
                </a:solidFill>
              </a:rPr>
              <a:t>Introducere în statistică</a:t>
            </a:r>
          </a:p>
          <a:p>
            <a:pPr lvl="0">
              <a:buNone/>
            </a:pPr>
            <a:endParaRPr lang="ro-RO" dirty="0" smtClean="0">
              <a:solidFill>
                <a:schemeClr val="tx1"/>
              </a:solidFill>
            </a:endParaRPr>
          </a:p>
          <a:p>
            <a:r>
              <a:rPr lang="ro-RO" dirty="0" smtClean="0">
                <a:solidFill>
                  <a:schemeClr val="tx1"/>
                </a:solidFill>
              </a:rPr>
              <a:t>Populație și eșantion. </a:t>
            </a:r>
          </a:p>
          <a:p>
            <a:r>
              <a:rPr lang="ro-RO" dirty="0" smtClean="0">
                <a:solidFill>
                  <a:schemeClr val="tx1"/>
                </a:solidFill>
              </a:rPr>
              <a:t>Tipuri de statistică: de la descriere la generalizare</a:t>
            </a:r>
          </a:p>
          <a:p>
            <a:r>
              <a:rPr lang="ro-RO" dirty="0" smtClean="0">
                <a:solidFill>
                  <a:schemeClr val="tx1"/>
                </a:solidFill>
              </a:rPr>
              <a:t>Nevoia de probabilitate ca măsură a incertitudinii</a:t>
            </a:r>
          </a:p>
          <a:p>
            <a:r>
              <a:rPr lang="ro-RO" dirty="0" smtClean="0">
                <a:solidFill>
                  <a:schemeClr val="tx1"/>
                </a:solidFill>
              </a:rPr>
              <a:t>Surse de date </a:t>
            </a:r>
          </a:p>
          <a:p>
            <a:r>
              <a:rPr lang="ro-RO" dirty="0" smtClean="0">
                <a:solidFill>
                  <a:schemeClr val="tx1"/>
                </a:solidFill>
              </a:rPr>
              <a:t>Date observate versus date experimentale</a:t>
            </a:r>
          </a:p>
          <a:p>
            <a:r>
              <a:rPr lang="ro-RO" dirty="0" smtClean="0">
                <a:solidFill>
                  <a:schemeClr val="tx1"/>
                </a:solidFill>
              </a:rPr>
              <a:t>Tipuri de variabile</a:t>
            </a:r>
            <a:endParaRPr lang="ro-RO"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ro-RO" u="sng" dirty="0" smtClean="0">
                <a:solidFill>
                  <a:schemeClr val="tx1"/>
                </a:solidFill>
                <a:latin typeface="Calibri" pitchFamily="34" charset="0"/>
                <a:cs typeface="Calibri" pitchFamily="34" charset="0"/>
              </a:rPr>
              <a:t>Variabilele cantitative </a:t>
            </a:r>
            <a:r>
              <a:rPr lang="ro-RO" dirty="0" smtClean="0">
                <a:solidFill>
                  <a:schemeClr val="tx1"/>
                </a:solidFill>
                <a:latin typeface="Calibri" pitchFamily="34" charset="0"/>
                <a:cs typeface="Calibri" pitchFamily="34" charset="0"/>
              </a:rPr>
              <a:t>pot fi </a:t>
            </a:r>
            <a:r>
              <a:rPr lang="ro-RO" b="1" dirty="0" smtClean="0">
                <a:solidFill>
                  <a:schemeClr val="tx1"/>
                </a:solidFill>
                <a:latin typeface="Calibri" pitchFamily="34" charset="0"/>
                <a:cs typeface="Calibri" pitchFamily="34" charset="0"/>
              </a:rPr>
              <a:t>discrete sau continue.</a:t>
            </a:r>
          </a:p>
          <a:p>
            <a:pPr algn="just">
              <a:buNone/>
            </a:pPr>
            <a:endParaRPr lang="ro-RO" sz="1800" b="1"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Variabilele aleatoare discrete pot lua doar un număr de valori  posibile numărabil. Aceste valori posibile sunt, de obicei, considerate numere întregi, dar nu exclusiv. </a:t>
            </a:r>
          </a:p>
          <a:p>
            <a:pPr algn="just">
              <a:buNone/>
            </a:pPr>
            <a:r>
              <a:rPr lang="ro-RO" dirty="0" smtClean="0">
                <a:solidFill>
                  <a:schemeClr val="tx1"/>
                </a:solidFill>
                <a:latin typeface="Calibri" pitchFamily="34" charset="0"/>
                <a:cs typeface="Calibri" pitchFamily="34" charset="0"/>
              </a:rPr>
              <a:t>De exemplu, numărul de copii și numărul de greșeli sunt </a:t>
            </a:r>
            <a:r>
              <a:rPr lang="ro-RO" u="sng" dirty="0" smtClean="0">
                <a:solidFill>
                  <a:schemeClr val="tx1"/>
                </a:solidFill>
                <a:latin typeface="Calibri" pitchFamily="34" charset="0"/>
                <a:cs typeface="Calibri" pitchFamily="34" charset="0"/>
              </a:rPr>
              <a:t>variabile aleatorii discrete </a:t>
            </a:r>
            <a:r>
              <a:rPr lang="ro-RO" dirty="0" smtClean="0">
                <a:solidFill>
                  <a:schemeClr val="tx1"/>
                </a:solidFill>
                <a:latin typeface="Calibri" pitchFamily="34" charset="0"/>
                <a:cs typeface="Calibri" pitchFamily="34" charset="0"/>
              </a:rPr>
              <a:t>care iau doar valori întregi, dar punctajul într-un test unde se acordă „jumătate” de puncte este o </a:t>
            </a:r>
            <a:r>
              <a:rPr lang="ro-RO" u="sng" dirty="0" smtClean="0">
                <a:solidFill>
                  <a:schemeClr val="tx1"/>
                </a:solidFill>
                <a:latin typeface="Calibri" pitchFamily="34" charset="0"/>
                <a:cs typeface="Calibri" pitchFamily="34" charset="0"/>
              </a:rPr>
              <a:t>variabilă cantitativă discretă</a:t>
            </a:r>
            <a:r>
              <a:rPr lang="ro-RO" dirty="0" smtClean="0">
                <a:solidFill>
                  <a:schemeClr val="tx1"/>
                </a:solidFill>
                <a:latin typeface="Calibri" pitchFamily="34" charset="0"/>
                <a:cs typeface="Calibri" pitchFamily="34" charset="0"/>
              </a:rPr>
              <a:t> care poate prelua valori non-întregi.</a:t>
            </a:r>
          </a:p>
          <a:p>
            <a:pPr algn="just">
              <a:buNone/>
            </a:pPr>
            <a:r>
              <a:rPr lang="ro-RO" dirty="0" smtClean="0">
                <a:solidFill>
                  <a:schemeClr val="tx1"/>
                </a:solidFill>
                <a:latin typeface="Calibri" pitchFamily="34" charset="0"/>
                <a:cs typeface="Calibri" pitchFamily="34" charset="0"/>
              </a:rPr>
              <a:t> Se pot lua variabile aleatorii continue orice valoare peste o scară continuă. De exemplu, </a:t>
            </a:r>
            <a:r>
              <a:rPr lang="ro-RO" i="1" dirty="0" smtClean="0">
                <a:solidFill>
                  <a:schemeClr val="tx1"/>
                </a:solidFill>
                <a:latin typeface="Calibri" pitchFamily="34" charset="0"/>
                <a:cs typeface="Calibri" pitchFamily="34" charset="0"/>
              </a:rPr>
              <a:t>timpul de supraviețuire și înălțimea </a:t>
            </a:r>
            <a:r>
              <a:rPr lang="ro-RO" dirty="0" smtClean="0">
                <a:solidFill>
                  <a:schemeClr val="tx1"/>
                </a:solidFill>
                <a:latin typeface="Calibri" pitchFamily="34" charset="0"/>
                <a:cs typeface="Calibri" pitchFamily="34" charset="0"/>
              </a:rPr>
              <a:t>sunt variabile aleatorii continue. Adesea, variabile aleatorii continue sunt rotunjite la cel mai apropiat număr întreg, dar ele sunt încă considerate a fi continue variabile dacă există o scară continuă. Vârsta este un bun exemplu de acest fel.</a:t>
            </a:r>
          </a:p>
          <a:p>
            <a:pPr algn="just">
              <a:buNone/>
            </a:pPr>
            <a:endParaRPr lang="ro-RO" sz="1800" b="1" dirty="0">
              <a:solidFill>
                <a:schemeClr val="tx1"/>
              </a:solidFill>
              <a:latin typeface="Calibri" pitchFamily="34" charset="0"/>
              <a:cs typeface="Calibri"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Variabilele precum numărul de copii dintr-o gospodărie sunt numite </a:t>
            </a:r>
            <a:r>
              <a:rPr lang="ro-RO" u="sng" dirty="0" smtClean="0">
                <a:solidFill>
                  <a:schemeClr val="tx1"/>
                </a:solidFill>
                <a:latin typeface="Calibri" pitchFamily="34" charset="0"/>
                <a:cs typeface="Calibri" pitchFamily="34" charset="0"/>
              </a:rPr>
              <a:t>variabile discrete </a:t>
            </a:r>
            <a:r>
              <a:rPr lang="ro-RO" dirty="0" smtClean="0">
                <a:solidFill>
                  <a:schemeClr val="tx1"/>
                </a:solidFill>
                <a:latin typeface="Calibri" pitchFamily="34" charset="0"/>
                <a:cs typeface="Calibri" pitchFamily="34" charset="0"/>
              </a:rPr>
              <a:t>deoarece valorile posibile sunt puncte pe scară discretă. De exemplu, o gospodărie ar putea avea trei copii sau șase copii, dar nu 4,53 copii.</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 Alte variabile cum ar fi „timpul pentru a răspunde la o întrebare” sunt </a:t>
            </a:r>
            <a:r>
              <a:rPr lang="ro-RO" u="sng" dirty="0" smtClean="0">
                <a:solidFill>
                  <a:schemeClr val="tx1"/>
                </a:solidFill>
                <a:latin typeface="Calibri" pitchFamily="34" charset="0"/>
                <a:cs typeface="Calibri" pitchFamily="34" charset="0"/>
              </a:rPr>
              <a:t>variabile continue</a:t>
            </a:r>
            <a:r>
              <a:rPr lang="ro-RO" dirty="0" smtClean="0">
                <a:solidFill>
                  <a:schemeClr val="tx1"/>
                </a:solidFill>
                <a:latin typeface="Calibri" pitchFamily="34" charset="0"/>
                <a:cs typeface="Calibri" pitchFamily="34" charset="0"/>
              </a:rPr>
              <a:t>, deoarece scala este continuă și nu formată din pași </a:t>
            </a:r>
            <a:r>
              <a:rPr lang="ro-RO" dirty="0" err="1" smtClean="0">
                <a:solidFill>
                  <a:schemeClr val="tx1"/>
                </a:solidFill>
                <a:latin typeface="Calibri" pitchFamily="34" charset="0"/>
                <a:cs typeface="Calibri" pitchFamily="34" charset="0"/>
              </a:rPr>
              <a:t>discreti</a:t>
            </a:r>
            <a:r>
              <a:rPr lang="ro-RO" dirty="0" smtClean="0">
                <a:solidFill>
                  <a:schemeClr val="tx1"/>
                </a:solidFill>
                <a:latin typeface="Calibri" pitchFamily="34" charset="0"/>
                <a:cs typeface="Calibri" pitchFamily="34" charset="0"/>
              </a:rPr>
              <a:t>. Timpul de răspuns ar putea fi 1,64 secunde sau poate fi 1.64237123922121 secunde.</a:t>
            </a:r>
            <a:endParaRPr lang="en-US" dirty="0" smtClean="0">
              <a:solidFill>
                <a:schemeClr val="tx1"/>
              </a:solidFill>
              <a:latin typeface="Calibri" pitchFamily="34" charset="0"/>
              <a:cs typeface="Calibri" pitchFamily="34" charset="0"/>
            </a:endParaRPr>
          </a:p>
          <a:p>
            <a:pPr algn="just">
              <a:buNone/>
            </a:pPr>
            <a:endParaRPr lang="en-US" sz="1800" b="1" dirty="0" smtClean="0">
              <a:solidFill>
                <a:schemeClr val="tx1"/>
              </a:solidFill>
              <a:latin typeface="Calibri" pitchFamily="34" charset="0"/>
              <a:cs typeface="Calibri" pitchFamily="34" charset="0"/>
            </a:endParaRPr>
          </a:p>
          <a:p>
            <a:pPr algn="just">
              <a:buNone/>
            </a:pPr>
            <a:endParaRPr lang="en-US" b="1" dirty="0" smtClean="0">
              <a:solidFill>
                <a:schemeClr val="tx1"/>
              </a:solidFill>
              <a:latin typeface="Calibri" pitchFamily="34" charset="0"/>
              <a:cs typeface="Calibri" pitchFamily="34" charset="0"/>
            </a:endParaRPr>
          </a:p>
          <a:p>
            <a:pPr algn="just">
              <a:buNone/>
            </a:pPr>
            <a:r>
              <a:rPr lang="vi-VN" dirty="0" smtClean="0">
                <a:solidFill>
                  <a:schemeClr val="tx1"/>
                </a:solidFill>
                <a:latin typeface="Calibri" pitchFamily="34" charset="0"/>
                <a:cs typeface="Calibri" pitchFamily="34" charset="0"/>
              </a:rPr>
              <a:t>În cele mai multe cazuri, deosebirea, diferenţa între variabilele continu</a:t>
            </a:r>
            <a:r>
              <a:rPr lang="en-US" dirty="0" smtClean="0">
                <a:solidFill>
                  <a:schemeClr val="tx1"/>
                </a:solidFill>
                <a:latin typeface="Calibri" pitchFamily="34" charset="0"/>
                <a:cs typeface="Calibri" pitchFamily="34" charset="0"/>
              </a:rPr>
              <a:t>e</a:t>
            </a:r>
            <a:r>
              <a:rPr lang="vi-VN" dirty="0" smtClean="0">
                <a:solidFill>
                  <a:schemeClr val="tx1"/>
                </a:solidFill>
                <a:latin typeface="Calibri" pitchFamily="34" charset="0"/>
                <a:cs typeface="Calibri" pitchFamily="34" charset="0"/>
              </a:rPr>
              <a:t> şi</a:t>
            </a:r>
            <a:r>
              <a:rPr lang="en-GB" dirty="0" smtClean="0">
                <a:solidFill>
                  <a:schemeClr val="tx1"/>
                </a:solidFill>
                <a:latin typeface="Calibri" pitchFamily="34" charset="0"/>
                <a:cs typeface="Calibri" pitchFamily="34" charset="0"/>
              </a:rPr>
              <a:t> </a:t>
            </a:r>
            <a:r>
              <a:rPr lang="vi-VN" dirty="0" smtClean="0">
                <a:solidFill>
                  <a:schemeClr val="tx1"/>
                </a:solidFill>
                <a:latin typeface="Calibri" pitchFamily="34" charset="0"/>
                <a:cs typeface="Calibri" pitchFamily="34" charset="0"/>
              </a:rPr>
              <a:t>cele discret</a:t>
            </a:r>
            <a:r>
              <a:rPr lang="en-US" dirty="0" smtClean="0">
                <a:solidFill>
                  <a:schemeClr val="tx1"/>
                </a:solidFill>
                <a:latin typeface="Calibri" pitchFamily="34" charset="0"/>
                <a:cs typeface="Calibri" pitchFamily="34" charset="0"/>
              </a:rPr>
              <a:t>e</a:t>
            </a:r>
            <a:r>
              <a:rPr lang="vi-VN" dirty="0" smtClean="0">
                <a:solidFill>
                  <a:schemeClr val="tx1"/>
                </a:solidFill>
                <a:latin typeface="Calibri" pitchFamily="34" charset="0"/>
                <a:cs typeface="Calibri" pitchFamily="34" charset="0"/>
              </a:rPr>
              <a:t> se poate face stabilind dacă datele provin dintr-o numărătoare sau</a:t>
            </a:r>
            <a:r>
              <a:rPr lang="en-GB" dirty="0" smtClean="0">
                <a:solidFill>
                  <a:schemeClr val="tx1"/>
                </a:solidFill>
                <a:latin typeface="Calibri" pitchFamily="34" charset="0"/>
                <a:cs typeface="Calibri" pitchFamily="34" charset="0"/>
              </a:rPr>
              <a:t> </a:t>
            </a:r>
            <a:r>
              <a:rPr lang="vi-VN" dirty="0" smtClean="0">
                <a:solidFill>
                  <a:schemeClr val="tx1"/>
                </a:solidFill>
                <a:latin typeface="Calibri" pitchFamily="34" charset="0"/>
                <a:cs typeface="Calibri" pitchFamily="34" charset="0"/>
              </a:rPr>
              <a:t>dintr-o măsurătoare (primele sunt discrete, cele din urmă continue). </a:t>
            </a:r>
          </a:p>
          <a:p>
            <a:pPr algn="just">
              <a:buNone/>
            </a:pPr>
            <a:endParaRPr lang="ro-RO" sz="1800" b="1" dirty="0">
              <a:solidFill>
                <a:schemeClr val="tx1"/>
              </a:solidFill>
              <a:latin typeface="Calibri" pitchFamily="34" charset="0"/>
              <a:cs typeface="Calibri"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ro-RO" dirty="0" smtClean="0">
                <a:solidFill>
                  <a:schemeClr val="tx1"/>
                </a:solidFill>
                <a:latin typeface="Calibri" pitchFamily="34" charset="0"/>
                <a:cs typeface="Calibri" pitchFamily="34" charset="0"/>
              </a:rPr>
              <a:t>La rândul lor, </a:t>
            </a:r>
            <a:r>
              <a:rPr lang="ro-RO" u="sng" dirty="0" smtClean="0">
                <a:solidFill>
                  <a:schemeClr val="tx1"/>
                </a:solidFill>
                <a:latin typeface="Calibri" pitchFamily="34" charset="0"/>
                <a:cs typeface="Calibri" pitchFamily="34" charset="0"/>
              </a:rPr>
              <a:t>variabilele calitative </a:t>
            </a:r>
            <a:r>
              <a:rPr lang="ro-RO" dirty="0" smtClean="0">
                <a:solidFill>
                  <a:schemeClr val="tx1"/>
                </a:solidFill>
                <a:latin typeface="Calibri" pitchFamily="34" charset="0"/>
                <a:cs typeface="Calibri" pitchFamily="34" charset="0"/>
              </a:rPr>
              <a:t>pot fi </a:t>
            </a:r>
            <a:r>
              <a:rPr lang="ro-RO" b="1" dirty="0" smtClean="0">
                <a:solidFill>
                  <a:schemeClr val="tx1"/>
                </a:solidFill>
                <a:latin typeface="Calibri" pitchFamily="34" charset="0"/>
                <a:cs typeface="Calibri" pitchFamily="34" charset="0"/>
              </a:rPr>
              <a:t>nominale sau ordinale. </a:t>
            </a:r>
          </a:p>
          <a:p>
            <a:pPr algn="just">
              <a:buNone/>
            </a:pPr>
            <a:r>
              <a:rPr lang="ro-RO" dirty="0" smtClean="0">
                <a:solidFill>
                  <a:schemeClr val="tx1"/>
                </a:solidFill>
                <a:latin typeface="Calibri" pitchFamily="34" charset="0"/>
                <a:cs typeface="Calibri" pitchFamily="34" charset="0"/>
              </a:rPr>
              <a:t>Variabilele calitative nominale nu implică o anumită ordine între valori, în timp ce variabilele calitative ordinale presupun existenţa unei relaţii de ordine (a unei ierarhii) între valorile posibile ale variabilei.</a:t>
            </a:r>
          </a:p>
          <a:p>
            <a:pPr algn="just">
              <a:buNone/>
            </a:pPr>
            <a:r>
              <a:rPr lang="ro-RO" b="1" dirty="0" smtClean="0">
                <a:solidFill>
                  <a:schemeClr val="tx1"/>
                </a:solidFill>
                <a:latin typeface="Calibri" pitchFamily="34" charset="0"/>
                <a:cs typeface="Calibri" pitchFamily="34" charset="0"/>
              </a:rPr>
              <a:t>Exemplu: </a:t>
            </a:r>
            <a:r>
              <a:rPr lang="ro-RO" dirty="0" smtClean="0">
                <a:solidFill>
                  <a:schemeClr val="tx1"/>
                </a:solidFill>
                <a:latin typeface="Calibri" pitchFamily="34" charset="0"/>
                <a:cs typeface="Calibri" pitchFamily="34" charset="0"/>
              </a:rPr>
              <a:t>Starea civilă este o variabilă calitativă, deseori definită binar, respectiv „căsătorit” sau „necăsătorit”. </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Starea civilă poate fi definită și mai detaliat, putând lua valorile „celibatar/niciodată căsătorit”, „căsătorit”, „văduv”, „divorţat”, detalierea fiind decisă de cercetător, în conformitate cu scopurile analizei. Întrucât între aceste valori nu există o ordine anume, variabila stare civilă este o </a:t>
            </a:r>
            <a:r>
              <a:rPr lang="ro-RO" b="1" dirty="0" smtClean="0">
                <a:solidFill>
                  <a:schemeClr val="tx1"/>
                </a:solidFill>
                <a:latin typeface="Calibri" pitchFamily="34" charset="0"/>
                <a:cs typeface="Calibri" pitchFamily="34" charset="0"/>
              </a:rPr>
              <a:t>variabilă calitativă nominală</a:t>
            </a:r>
            <a:r>
              <a:rPr lang="ro-RO" dirty="0" smtClean="0">
                <a:solidFill>
                  <a:schemeClr val="tx1"/>
                </a:solidFill>
                <a:latin typeface="Calibri" pitchFamily="34" charset="0"/>
                <a:cs typeface="Calibri" pitchFamily="34" charset="0"/>
              </a:rPr>
              <a:t>. </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Alte exemple de variabile calitative nominale: culoarea ochilor, sexul, ocupaţia, mediul de rezidență etc.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6215106"/>
          </a:xfrm>
        </p:spPr>
        <p:txBody>
          <a:bodyPr>
            <a:normAutofit/>
          </a:bodyPr>
          <a:lstStyle/>
          <a:p>
            <a:pPr algn="just">
              <a:buNone/>
            </a:pPr>
            <a:r>
              <a:rPr lang="ro-RO" sz="1800" b="1" dirty="0" smtClean="0">
                <a:solidFill>
                  <a:schemeClr val="tx1"/>
                </a:solidFill>
                <a:latin typeface="Calibri" pitchFamily="34" charset="0"/>
                <a:cs typeface="Calibri" pitchFamily="34" charset="0"/>
              </a:rPr>
              <a:t>Exemplu: </a:t>
            </a:r>
            <a:r>
              <a:rPr lang="ro-RO" sz="1800" dirty="0" smtClean="0">
                <a:solidFill>
                  <a:schemeClr val="tx1"/>
                </a:solidFill>
                <a:latin typeface="Calibri" pitchFamily="34" charset="0"/>
                <a:cs typeface="Calibri" pitchFamily="34" charset="0"/>
              </a:rPr>
              <a:t>Nivelul studiilor poate fi exprimat prin numărul de ani petrecuţi în sistemul de învăţământ, caz în care avem de-a face cu o variabilă cantitativă, sau prin formularea unei întrebări de genul „</a:t>
            </a:r>
            <a:r>
              <a:rPr lang="ro-RO" sz="1800" i="1" dirty="0" smtClean="0">
                <a:solidFill>
                  <a:schemeClr val="tx1"/>
                </a:solidFill>
                <a:latin typeface="Calibri" pitchFamily="34" charset="0"/>
                <a:cs typeface="Calibri" pitchFamily="34" charset="0"/>
              </a:rPr>
              <a:t>Care este ultimul nivel de studii absolvite?” </a:t>
            </a:r>
            <a:r>
              <a:rPr lang="ro-RO" sz="1800" dirty="0" smtClean="0">
                <a:solidFill>
                  <a:schemeClr val="tx1"/>
                </a:solidFill>
                <a:latin typeface="Calibri" pitchFamily="34" charset="0"/>
                <a:cs typeface="Calibri" pitchFamily="34" charset="0"/>
              </a:rPr>
              <a:t>și alegerea unuia din următoarele răspunsuri posibile: </a:t>
            </a:r>
          </a:p>
          <a:p>
            <a:pPr algn="just">
              <a:buNone/>
            </a:pPr>
            <a:endParaRPr lang="ro-RO"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	studii primare;</a:t>
            </a:r>
          </a:p>
          <a:p>
            <a:pPr algn="just">
              <a:buNone/>
            </a:pPr>
            <a:r>
              <a:rPr lang="ro-RO" sz="1800" dirty="0" smtClean="0">
                <a:solidFill>
                  <a:schemeClr val="tx1"/>
                </a:solidFill>
                <a:latin typeface="Calibri" pitchFamily="34" charset="0"/>
                <a:cs typeface="Calibri" pitchFamily="34" charset="0"/>
              </a:rPr>
              <a:t>•	studii gimnaziale;</a:t>
            </a:r>
          </a:p>
          <a:p>
            <a:pPr algn="just">
              <a:buNone/>
            </a:pPr>
            <a:r>
              <a:rPr lang="ro-RO" sz="1800" dirty="0" smtClean="0">
                <a:solidFill>
                  <a:schemeClr val="tx1"/>
                </a:solidFill>
                <a:latin typeface="Calibri" pitchFamily="34" charset="0"/>
                <a:cs typeface="Calibri" pitchFamily="34" charset="0"/>
              </a:rPr>
              <a:t>•	studii liceale;</a:t>
            </a:r>
          </a:p>
          <a:p>
            <a:pPr algn="just">
              <a:buNone/>
            </a:pPr>
            <a:r>
              <a:rPr lang="ro-RO" sz="1800" dirty="0" smtClean="0">
                <a:solidFill>
                  <a:schemeClr val="tx1"/>
                </a:solidFill>
                <a:latin typeface="Calibri" pitchFamily="34" charset="0"/>
                <a:cs typeface="Calibri" pitchFamily="34" charset="0"/>
              </a:rPr>
              <a:t>•	studii postliceale;</a:t>
            </a:r>
          </a:p>
          <a:p>
            <a:pPr algn="just">
              <a:buNone/>
            </a:pPr>
            <a:r>
              <a:rPr lang="ro-RO" sz="1800" dirty="0" smtClean="0">
                <a:solidFill>
                  <a:schemeClr val="tx1"/>
                </a:solidFill>
                <a:latin typeface="Calibri" pitchFamily="34" charset="0"/>
                <a:cs typeface="Calibri" pitchFamily="34" charset="0"/>
              </a:rPr>
              <a:t>•	studii universitare;</a:t>
            </a:r>
          </a:p>
          <a:p>
            <a:pPr algn="just">
              <a:buNone/>
            </a:pPr>
            <a:r>
              <a:rPr lang="ro-RO" sz="1800" dirty="0" smtClean="0">
                <a:solidFill>
                  <a:schemeClr val="tx1"/>
                </a:solidFill>
                <a:latin typeface="Calibri" pitchFamily="34" charset="0"/>
                <a:cs typeface="Calibri" pitchFamily="34" charset="0"/>
              </a:rPr>
              <a:t>•	studii postuniversitare – masterat;</a:t>
            </a:r>
          </a:p>
          <a:p>
            <a:pPr algn="just">
              <a:buNone/>
            </a:pPr>
            <a:r>
              <a:rPr lang="ro-RO" sz="1800" dirty="0" smtClean="0">
                <a:solidFill>
                  <a:schemeClr val="tx1"/>
                </a:solidFill>
                <a:latin typeface="Calibri" pitchFamily="34" charset="0"/>
                <a:cs typeface="Calibri" pitchFamily="34" charset="0"/>
              </a:rPr>
              <a:t>•	studii postuniversitare – doctorat, </a:t>
            </a:r>
          </a:p>
          <a:p>
            <a:pPr algn="just">
              <a:buNone/>
            </a:pPr>
            <a:endParaRPr lang="ro-RO"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În cel de-al doilea caz, avem de-a face cu o variabilă </a:t>
            </a:r>
            <a:r>
              <a:rPr lang="ro-RO" sz="1800" b="1" dirty="0" smtClean="0">
                <a:solidFill>
                  <a:schemeClr val="tx1"/>
                </a:solidFill>
                <a:latin typeface="Calibri" pitchFamily="34" charset="0"/>
                <a:cs typeface="Calibri" pitchFamily="34" charset="0"/>
              </a:rPr>
              <a:t>calitativă ordinală, </a:t>
            </a:r>
            <a:r>
              <a:rPr lang="ro-RO" sz="1800" dirty="0" smtClean="0">
                <a:solidFill>
                  <a:schemeClr val="tx1"/>
                </a:solidFill>
                <a:latin typeface="Calibri" pitchFamily="34" charset="0"/>
                <a:cs typeface="Calibri" pitchFamily="34" charset="0"/>
              </a:rPr>
              <a:t>alegerea unei valori superioare corespunzând unui nivel mai înalt al studiilor.</a:t>
            </a: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6215106"/>
          </a:xfrm>
        </p:spPr>
        <p:txBody>
          <a:bodyPr>
            <a:normAutofit/>
          </a:bodyPr>
          <a:lstStyle/>
          <a:p>
            <a:pPr algn="just">
              <a:buNone/>
            </a:pPr>
            <a:r>
              <a:rPr lang="ro-RO" sz="1800" b="1" dirty="0" smtClean="0">
                <a:solidFill>
                  <a:schemeClr val="tx1"/>
                </a:solidFill>
                <a:latin typeface="Calibri" pitchFamily="34" charset="0"/>
                <a:cs typeface="Calibri" pitchFamily="34" charset="0"/>
              </a:rPr>
              <a:t>Atenţie! </a:t>
            </a:r>
            <a:r>
              <a:rPr lang="ro-RO" sz="1800" dirty="0" smtClean="0">
                <a:solidFill>
                  <a:schemeClr val="tx1"/>
                </a:solidFill>
                <a:latin typeface="Calibri" pitchFamily="34" charset="0"/>
                <a:cs typeface="Calibri" pitchFamily="34" charset="0"/>
              </a:rPr>
              <a:t>Este de dorit să se evite atribuirea unor valori numerice variabilelor calitative, fie ele şi ordinale. </a:t>
            </a:r>
          </a:p>
          <a:p>
            <a:pPr algn="just">
              <a:buNone/>
            </a:pPr>
            <a:endParaRPr lang="ro-RO"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De exemplu, pentru nivelul studiilor unei persoane, dacă atribuim studiilor liceale valoarea 3 şi celor universitare valoarea 5, putem afirma că facultatea oferă un nivel de studii cu 67% mai ridicat decât liceul? </a:t>
            </a:r>
          </a:p>
          <a:p>
            <a:pPr algn="just">
              <a:buNone/>
            </a:pPr>
            <a:endParaRPr lang="ro-RO"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În aceeaşi ordine de idei, dacă atribuim studiilor doctorale valoarea 7, înseamnă acest lucru că diferenţa de instruire dintre aceste studii şi cele universitare (valoarea numerică a diferenţei este 2) este egală cu diferenţa de pregătire dintre studiile universitare şi cele liceale (pentru care valoarea diferenţei este tot 2)? </a:t>
            </a:r>
          </a:p>
          <a:p>
            <a:pPr algn="just">
              <a:buNone/>
            </a:pPr>
            <a:endParaRPr lang="ro-RO" sz="1800" dirty="0" smtClean="0">
              <a:solidFill>
                <a:schemeClr val="tx1"/>
              </a:solidFill>
              <a:latin typeface="Calibri" pitchFamily="34" charset="0"/>
              <a:cs typeface="Calibri" pitchFamily="34" charset="0"/>
            </a:endParaRPr>
          </a:p>
          <a:p>
            <a:pPr algn="just">
              <a:buNone/>
            </a:pPr>
            <a:r>
              <a:rPr lang="ro-RO" sz="1800" b="1" dirty="0" smtClean="0">
                <a:solidFill>
                  <a:schemeClr val="tx1"/>
                </a:solidFill>
                <a:latin typeface="Calibri" pitchFamily="34" charset="0"/>
                <a:cs typeface="Calibri" pitchFamily="34" charset="0"/>
              </a:rPr>
              <a:t>Evident, nu. </a:t>
            </a:r>
          </a:p>
          <a:p>
            <a:pPr algn="just">
              <a:buNone/>
            </a:pPr>
            <a:endParaRPr lang="ro-RO" sz="1800" b="1" dirty="0" smtClean="0">
              <a:solidFill>
                <a:schemeClr val="tx1"/>
              </a:solidFill>
              <a:latin typeface="Calibri" pitchFamily="34" charset="0"/>
              <a:cs typeface="Calibri" pitchFamily="34" charset="0"/>
            </a:endParaRPr>
          </a:p>
          <a:p>
            <a:pPr algn="just">
              <a:buNone/>
            </a:pPr>
            <a:r>
              <a:rPr lang="ro-RO" sz="1800" b="1" dirty="0" smtClean="0">
                <a:solidFill>
                  <a:schemeClr val="tx1"/>
                </a:solidFill>
                <a:latin typeface="Calibri" pitchFamily="34" charset="0"/>
                <a:cs typeface="Calibri" pitchFamily="34" charset="0"/>
              </a:rPr>
              <a:t>Concluzia </a:t>
            </a:r>
            <a:r>
              <a:rPr lang="ro-RO" sz="1800" dirty="0" smtClean="0">
                <a:solidFill>
                  <a:schemeClr val="tx1"/>
                </a:solidFill>
                <a:latin typeface="Calibri" pitchFamily="34" charset="0"/>
                <a:cs typeface="Calibri" pitchFamily="34" charset="0"/>
              </a:rPr>
              <a:t>care se poate trage de aici este aceea că variabilele calitative ordinale implică existenţa unei ierarhii, dar că pe aceste scale nu are sens definirea distanţei între valorile variabilei calitative ordinale.</a:t>
            </a: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6215106"/>
          </a:xfrm>
        </p:spPr>
        <p:txBody>
          <a:bodyPr>
            <a:normAutofit/>
          </a:bodyPr>
          <a:lstStyle/>
          <a:p>
            <a:pPr algn="just">
              <a:buNone/>
            </a:pPr>
            <a:endParaRPr lang="en-GB" sz="1800" dirty="0" smtClean="0">
              <a:solidFill>
                <a:schemeClr val="tx1"/>
              </a:solidFill>
              <a:latin typeface="Calibri" pitchFamily="34" charset="0"/>
              <a:cs typeface="Calibri" pitchFamily="34" charset="0"/>
            </a:endParaRPr>
          </a:p>
          <a:p>
            <a:pPr algn="just">
              <a:buNone/>
            </a:pPr>
            <a:r>
              <a:rPr lang="en-GB" sz="1800" dirty="0" smtClean="0">
                <a:solidFill>
                  <a:schemeClr val="tx1"/>
                </a:solidFill>
                <a:latin typeface="Calibri" pitchFamily="34" charset="0"/>
                <a:cs typeface="Calibri" pitchFamily="34" charset="0"/>
              </a:rPr>
              <a:t>D</a:t>
            </a:r>
            <a:r>
              <a:rPr lang="vi-VN" sz="1800" dirty="0" smtClean="0">
                <a:solidFill>
                  <a:schemeClr val="tx1"/>
                </a:solidFill>
                <a:latin typeface="Calibri" pitchFamily="34" charset="0"/>
                <a:cs typeface="Calibri" pitchFamily="34" charset="0"/>
              </a:rPr>
              <a:t>upă tipul variaţiei, variabilele numerice pot fi:</a:t>
            </a:r>
          </a:p>
          <a:p>
            <a:pPr algn="just"/>
            <a:r>
              <a:rPr lang="vi-VN" sz="1800" dirty="0" smtClean="0">
                <a:solidFill>
                  <a:schemeClr val="tx1"/>
                </a:solidFill>
                <a:latin typeface="Calibri" pitchFamily="34" charset="0"/>
                <a:cs typeface="Calibri" pitchFamily="34" charset="0"/>
              </a:rPr>
              <a:t>cu variaţie continuă, atunci când pot lua, practic, orice valoare într-un interval din</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domeniul lor de valori;</a:t>
            </a:r>
            <a:endParaRPr lang="en-GB" sz="1800" dirty="0" smtClean="0">
              <a:solidFill>
                <a:schemeClr val="tx1"/>
              </a:solidFill>
              <a:latin typeface="Calibri" pitchFamily="34" charset="0"/>
              <a:cs typeface="Calibri" pitchFamily="34" charset="0"/>
            </a:endParaRPr>
          </a:p>
          <a:p>
            <a:pPr algn="just"/>
            <a:endParaRPr lang="vi-VN" sz="1800" dirty="0" smtClean="0">
              <a:solidFill>
                <a:schemeClr val="tx1"/>
              </a:solidFill>
              <a:latin typeface="Calibri" pitchFamily="34" charset="0"/>
              <a:cs typeface="Calibri" pitchFamily="34" charset="0"/>
            </a:endParaRPr>
          </a:p>
          <a:p>
            <a:pPr algn="just"/>
            <a:r>
              <a:rPr lang="vi-VN" sz="1800" dirty="0" smtClean="0">
                <a:solidFill>
                  <a:schemeClr val="tx1"/>
                </a:solidFill>
                <a:latin typeface="Calibri" pitchFamily="34" charset="0"/>
                <a:cs typeface="Calibri" pitchFamily="34" charset="0"/>
              </a:rPr>
              <a:t>cu variaţie discontinuă (discrete), atunci când pot lua doar anumite valori, strict</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determinate într-un interval din domeniul lor de valori.</a:t>
            </a:r>
          </a:p>
          <a:p>
            <a:pPr algn="just">
              <a:buNone/>
            </a:pPr>
            <a:endParaRPr lang="en-GB"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În cele mai multe cazuri, deosebirea, diferenţa între variabilele cu variaţie continuă şi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cele cu variaţie discretă se poate face stabilind dacă datele provin dintr-o numărătoare sau</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dintr-o măsurătoare (primele sunt discrete, cele din urmă continue). </a:t>
            </a:r>
          </a:p>
          <a:p>
            <a:pPr algn="just">
              <a:buNone/>
            </a:pPr>
            <a:endParaRPr lang="vi-VN"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ro-RO" dirty="0"/>
          </a:p>
        </p:txBody>
      </p:sp>
      <p:sp>
        <p:nvSpPr>
          <p:cNvPr id="5" name="Oval 4"/>
          <p:cNvSpPr/>
          <p:nvPr/>
        </p:nvSpPr>
        <p:spPr>
          <a:xfrm>
            <a:off x="1403648" y="1052736"/>
            <a:ext cx="1728192"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DEPENDENTE</a:t>
            </a:r>
            <a:endParaRPr lang="ro-RO" sz="1400" dirty="0"/>
          </a:p>
        </p:txBody>
      </p:sp>
      <p:sp>
        <p:nvSpPr>
          <p:cNvPr id="6" name="Oval 5"/>
          <p:cNvSpPr/>
          <p:nvPr/>
        </p:nvSpPr>
        <p:spPr>
          <a:xfrm>
            <a:off x="4067944" y="980728"/>
            <a:ext cx="201622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INDEPENDENTE</a:t>
            </a:r>
            <a:endParaRPr lang="ro-RO" sz="1400" dirty="0"/>
          </a:p>
        </p:txBody>
      </p:sp>
      <p:cxnSp>
        <p:nvCxnSpPr>
          <p:cNvPr id="8" name="Straight Arrow Connector 7"/>
          <p:cNvCxnSpPr/>
          <p:nvPr/>
        </p:nvCxnSpPr>
        <p:spPr>
          <a:xfrm flipH="1">
            <a:off x="2555776" y="764704"/>
            <a:ext cx="1296144"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51920" y="764704"/>
            <a:ext cx="1224136"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131840" y="116632"/>
            <a:ext cx="144016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VARIABILE</a:t>
            </a:r>
            <a:endParaRPr lang="ro-RO" sz="1400" dirty="0"/>
          </a:p>
        </p:txBody>
      </p:sp>
      <p:sp>
        <p:nvSpPr>
          <p:cNvPr id="12" name="Oval 11"/>
          <p:cNvSpPr/>
          <p:nvPr/>
        </p:nvSpPr>
        <p:spPr>
          <a:xfrm>
            <a:off x="3203848" y="1988840"/>
            <a:ext cx="1800200" cy="86409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smtClean="0"/>
              <a:t>VARIABILE</a:t>
            </a:r>
            <a:endParaRPr lang="ro-RO" sz="1400" dirty="0"/>
          </a:p>
        </p:txBody>
      </p:sp>
      <p:sp>
        <p:nvSpPr>
          <p:cNvPr id="13" name="Oval 12"/>
          <p:cNvSpPr/>
          <p:nvPr/>
        </p:nvSpPr>
        <p:spPr>
          <a:xfrm>
            <a:off x="1475656" y="3284984"/>
            <a:ext cx="1728192" cy="864096"/>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smtClean="0"/>
              <a:t>CANTITATIVE</a:t>
            </a:r>
            <a:endParaRPr lang="ro-RO" sz="1400" dirty="0"/>
          </a:p>
        </p:txBody>
      </p:sp>
      <p:sp>
        <p:nvSpPr>
          <p:cNvPr id="14" name="Oval 13"/>
          <p:cNvSpPr/>
          <p:nvPr/>
        </p:nvSpPr>
        <p:spPr>
          <a:xfrm>
            <a:off x="4788024" y="3356992"/>
            <a:ext cx="1656184" cy="864096"/>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smtClean="0"/>
              <a:t>CALITATIVE</a:t>
            </a:r>
            <a:endParaRPr lang="ro-RO" sz="1400" dirty="0"/>
          </a:p>
        </p:txBody>
      </p:sp>
      <p:cxnSp>
        <p:nvCxnSpPr>
          <p:cNvPr id="18" name="Straight Arrow Connector 17"/>
          <p:cNvCxnSpPr>
            <a:stCxn id="12" idx="4"/>
            <a:endCxn id="13" idx="0"/>
          </p:cNvCxnSpPr>
          <p:nvPr/>
        </p:nvCxnSpPr>
        <p:spPr>
          <a:xfrm flipH="1">
            <a:off x="2339752" y="2852936"/>
            <a:ext cx="1764196"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4"/>
            <a:endCxn id="14" idx="0"/>
          </p:cNvCxnSpPr>
          <p:nvPr/>
        </p:nvCxnSpPr>
        <p:spPr>
          <a:xfrm>
            <a:off x="4103948" y="2852936"/>
            <a:ext cx="1512168"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179512" y="4725144"/>
            <a:ext cx="1440160" cy="64807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smtClean="0"/>
              <a:t>DISCRETE</a:t>
            </a:r>
            <a:endParaRPr lang="ro-RO" sz="1400" dirty="0"/>
          </a:p>
        </p:txBody>
      </p:sp>
      <p:sp>
        <p:nvSpPr>
          <p:cNvPr id="31" name="Oval 30"/>
          <p:cNvSpPr/>
          <p:nvPr/>
        </p:nvSpPr>
        <p:spPr>
          <a:xfrm>
            <a:off x="2267744" y="4725144"/>
            <a:ext cx="1440160" cy="64807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smtClean="0"/>
              <a:t>CONTINUE</a:t>
            </a:r>
            <a:endParaRPr lang="ro-RO" sz="1400" dirty="0"/>
          </a:p>
        </p:txBody>
      </p:sp>
      <p:sp>
        <p:nvSpPr>
          <p:cNvPr id="37" name="Oval 36"/>
          <p:cNvSpPr/>
          <p:nvPr/>
        </p:nvSpPr>
        <p:spPr>
          <a:xfrm>
            <a:off x="4355976" y="4725144"/>
            <a:ext cx="1440160" cy="64807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smtClean="0"/>
              <a:t>NOMINALE</a:t>
            </a:r>
            <a:endParaRPr lang="ro-RO" sz="1400" dirty="0"/>
          </a:p>
        </p:txBody>
      </p:sp>
      <p:sp>
        <p:nvSpPr>
          <p:cNvPr id="38" name="Oval 37"/>
          <p:cNvSpPr/>
          <p:nvPr/>
        </p:nvSpPr>
        <p:spPr>
          <a:xfrm>
            <a:off x="6300192" y="4725144"/>
            <a:ext cx="1440160" cy="64807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smtClean="0"/>
              <a:t>ORDINALE</a:t>
            </a:r>
            <a:endParaRPr lang="ro-RO" sz="1400" dirty="0"/>
          </a:p>
        </p:txBody>
      </p:sp>
      <p:cxnSp>
        <p:nvCxnSpPr>
          <p:cNvPr id="40" name="Straight Arrow Connector 39"/>
          <p:cNvCxnSpPr>
            <a:stCxn id="13" idx="4"/>
            <a:endCxn id="30" idx="0"/>
          </p:cNvCxnSpPr>
          <p:nvPr/>
        </p:nvCxnSpPr>
        <p:spPr>
          <a:xfrm flipH="1">
            <a:off x="899592" y="4149080"/>
            <a:ext cx="144016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3" idx="4"/>
            <a:endCxn id="31" idx="0"/>
          </p:cNvCxnSpPr>
          <p:nvPr/>
        </p:nvCxnSpPr>
        <p:spPr>
          <a:xfrm>
            <a:off x="2339752" y="4149080"/>
            <a:ext cx="648072"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4" idx="4"/>
            <a:endCxn id="37" idx="0"/>
          </p:cNvCxnSpPr>
          <p:nvPr/>
        </p:nvCxnSpPr>
        <p:spPr>
          <a:xfrm flipH="1">
            <a:off x="5076056" y="4221088"/>
            <a:ext cx="54006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4" idx="4"/>
            <a:endCxn id="38" idx="0"/>
          </p:cNvCxnSpPr>
          <p:nvPr/>
        </p:nvCxnSpPr>
        <p:spPr>
          <a:xfrm>
            <a:off x="5616116" y="4221088"/>
            <a:ext cx="1404156"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6215106"/>
          </a:xfrm>
        </p:spPr>
        <p:txBody>
          <a:bodyPr>
            <a:normAutofit/>
          </a:bodyPr>
          <a:lstStyle/>
          <a:p>
            <a:pPr algn="just">
              <a:buNone/>
            </a:pPr>
            <a:r>
              <a:rPr lang="ro-RO" b="1" dirty="0" smtClean="0">
                <a:solidFill>
                  <a:schemeClr val="tx1"/>
                </a:solidFill>
                <a:latin typeface="Calibri" pitchFamily="34" charset="0"/>
                <a:cs typeface="Calibri" pitchFamily="34" charset="0"/>
              </a:rPr>
              <a:t>PERCENTILES</a:t>
            </a:r>
          </a:p>
          <a:p>
            <a:pPr algn="just">
              <a:buNone/>
            </a:pPr>
            <a:endParaRPr lang="en-US"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Un scor la un test, este de obicei dificil de interpretat. De exemplu, dacă tu ai aflat că scorul tău (intr-un test care măsoară timiditate) era 35 dintr-un posibil 50, nu ai probabil nici cea mai mică idee cât de timid ești în comparație cu alți oameni. </a:t>
            </a:r>
          </a:p>
          <a:p>
            <a:pPr algn="just">
              <a:buNone/>
            </a:pPr>
            <a:r>
              <a:rPr lang="ro-RO" dirty="0" smtClean="0">
                <a:solidFill>
                  <a:schemeClr val="tx1"/>
                </a:solidFill>
                <a:latin typeface="Calibri" pitchFamily="34" charset="0"/>
                <a:cs typeface="Calibri" pitchFamily="34" charset="0"/>
              </a:rPr>
              <a:t>Mai relevant este procentul de persoane cu scoruri de timiditate mai mici decât al tău. Acest procent este numită </a:t>
            </a:r>
            <a:r>
              <a:rPr lang="ro-RO" b="1" dirty="0" smtClean="0">
                <a:solidFill>
                  <a:schemeClr val="tx1"/>
                </a:solidFill>
                <a:latin typeface="Calibri" pitchFamily="34" charset="0"/>
                <a:cs typeface="Calibri" pitchFamily="34" charset="0"/>
              </a:rPr>
              <a:t>percentilă</a:t>
            </a:r>
            <a:r>
              <a:rPr lang="ro-RO" dirty="0" smtClean="0">
                <a:solidFill>
                  <a:schemeClr val="tx1"/>
                </a:solidFill>
                <a:latin typeface="Calibri" pitchFamily="34" charset="0"/>
                <a:cs typeface="Calibri" pitchFamily="34" charset="0"/>
              </a:rPr>
              <a:t>. Dacă 65% din scoruri ar fi sub valoarea scorului tău, atunci scorul tău ar fi cea de-a65a percentilă. </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Cea de-a 65a percentilă poate fi definită drept scorul cel mai mic, care  este mai mare decât 65% dintre scoruri.</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65</a:t>
            </a:r>
            <a:r>
              <a:rPr lang="en-US" dirty="0" smtClean="0">
                <a:solidFill>
                  <a:schemeClr val="tx1"/>
                </a:solidFill>
                <a:latin typeface="Calibri" pitchFamily="34" charset="0"/>
                <a:cs typeface="Calibri" pitchFamily="34" charset="0"/>
              </a:rPr>
              <a:t>% </a:t>
            </a:r>
            <a:r>
              <a:rPr lang="ro-RO" dirty="0" smtClean="0">
                <a:solidFill>
                  <a:schemeClr val="tx1"/>
                </a:solidFill>
                <a:latin typeface="Calibri" pitchFamily="34" charset="0"/>
                <a:cs typeface="Calibri" pitchFamily="34" charset="0"/>
              </a:rPr>
              <a:t>din 50 este 32.5. Cum rotunjim?</a:t>
            </a:r>
          </a:p>
          <a:p>
            <a:pPr algn="just">
              <a:buNone/>
            </a:pP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6215106"/>
          </a:xfrm>
        </p:spPr>
        <p:txBody>
          <a:bodyPr>
            <a:normAutofit/>
          </a:bodyPr>
          <a:lstStyle/>
          <a:p>
            <a:pPr algn="just">
              <a:buNone/>
            </a:pPr>
            <a:r>
              <a:rPr lang="ro-RO" dirty="0" smtClean="0">
                <a:solidFill>
                  <a:schemeClr val="tx1"/>
                </a:solidFill>
                <a:latin typeface="Calibri" pitchFamily="34" charset="0"/>
                <a:cs typeface="Calibri" pitchFamily="34" charset="0"/>
              </a:rPr>
              <a:t>Consideram numerele </a:t>
            </a:r>
          </a:p>
          <a:p>
            <a:pPr algn="just">
              <a:buNone/>
            </a:pP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graphicFrame>
        <p:nvGraphicFramePr>
          <p:cNvPr id="4" name="Table 3"/>
          <p:cNvGraphicFramePr>
            <a:graphicFrameLocks noGrp="1"/>
          </p:cNvGraphicFramePr>
          <p:nvPr/>
        </p:nvGraphicFramePr>
        <p:xfrm>
          <a:off x="611560" y="692696"/>
          <a:ext cx="1008112" cy="2448270"/>
        </p:xfrm>
        <a:graphic>
          <a:graphicData uri="http://schemas.openxmlformats.org/drawingml/2006/table">
            <a:tbl>
              <a:tblPr firstRow="1" bandRow="1">
                <a:tableStyleId>{5C22544A-7EE6-4342-B048-85BDC9FD1C3A}</a:tableStyleId>
              </a:tblPr>
              <a:tblGrid>
                <a:gridCol w="504056"/>
                <a:gridCol w="504056"/>
              </a:tblGrid>
              <a:tr h="272030">
                <a:tc>
                  <a:txBody>
                    <a:bodyPr/>
                    <a:lstStyle/>
                    <a:p>
                      <a:r>
                        <a:rPr lang="en-US" sz="800" dirty="0" err="1" smtClean="0"/>
                        <a:t>numar</a:t>
                      </a:r>
                      <a:endParaRPr lang="ro-RO" sz="800" dirty="0"/>
                    </a:p>
                  </a:txBody>
                  <a:tcPr/>
                </a:tc>
                <a:tc>
                  <a:txBody>
                    <a:bodyPr/>
                    <a:lstStyle/>
                    <a:p>
                      <a:r>
                        <a:rPr lang="en-US" sz="800" dirty="0" smtClean="0"/>
                        <a:t>rang</a:t>
                      </a:r>
                      <a:endParaRPr lang="ro-RO" sz="800" dirty="0"/>
                    </a:p>
                  </a:txBody>
                  <a:tcPr/>
                </a:tc>
              </a:tr>
              <a:tr h="272030">
                <a:tc>
                  <a:txBody>
                    <a:bodyPr/>
                    <a:lstStyle/>
                    <a:p>
                      <a:r>
                        <a:rPr lang="en-US" sz="800" dirty="0" smtClean="0"/>
                        <a:t>3</a:t>
                      </a:r>
                      <a:endParaRPr lang="ro-RO" sz="800" dirty="0"/>
                    </a:p>
                  </a:txBody>
                  <a:tcPr/>
                </a:tc>
                <a:tc>
                  <a:txBody>
                    <a:bodyPr/>
                    <a:lstStyle/>
                    <a:p>
                      <a:r>
                        <a:rPr lang="en-US" sz="800" dirty="0" smtClean="0"/>
                        <a:t>1</a:t>
                      </a:r>
                      <a:endParaRPr lang="ro-RO" sz="800" dirty="0"/>
                    </a:p>
                  </a:txBody>
                  <a:tcPr/>
                </a:tc>
              </a:tr>
              <a:tr h="272030">
                <a:tc>
                  <a:txBody>
                    <a:bodyPr/>
                    <a:lstStyle/>
                    <a:p>
                      <a:r>
                        <a:rPr lang="en-US" sz="800" dirty="0" smtClean="0"/>
                        <a:t>5</a:t>
                      </a:r>
                      <a:endParaRPr lang="ro-RO" sz="800" dirty="0"/>
                    </a:p>
                  </a:txBody>
                  <a:tcPr/>
                </a:tc>
                <a:tc>
                  <a:txBody>
                    <a:bodyPr/>
                    <a:lstStyle/>
                    <a:p>
                      <a:r>
                        <a:rPr lang="en-US" sz="800" dirty="0" smtClean="0"/>
                        <a:t>2</a:t>
                      </a:r>
                      <a:endParaRPr lang="ro-RO" sz="800" dirty="0"/>
                    </a:p>
                  </a:txBody>
                  <a:tcPr/>
                </a:tc>
              </a:tr>
              <a:tr h="272030">
                <a:tc>
                  <a:txBody>
                    <a:bodyPr/>
                    <a:lstStyle/>
                    <a:p>
                      <a:r>
                        <a:rPr lang="en-US" sz="800" dirty="0" smtClean="0"/>
                        <a:t>7</a:t>
                      </a:r>
                      <a:endParaRPr lang="ro-RO" sz="800" dirty="0"/>
                    </a:p>
                  </a:txBody>
                  <a:tcPr/>
                </a:tc>
                <a:tc>
                  <a:txBody>
                    <a:bodyPr/>
                    <a:lstStyle/>
                    <a:p>
                      <a:r>
                        <a:rPr lang="en-US" sz="800" dirty="0" smtClean="0"/>
                        <a:t>3</a:t>
                      </a:r>
                      <a:endParaRPr lang="ro-RO" sz="800" dirty="0"/>
                    </a:p>
                  </a:txBody>
                  <a:tcPr/>
                </a:tc>
              </a:tr>
              <a:tr h="272030">
                <a:tc>
                  <a:txBody>
                    <a:bodyPr/>
                    <a:lstStyle/>
                    <a:p>
                      <a:r>
                        <a:rPr lang="en-US" sz="800" dirty="0" smtClean="0"/>
                        <a:t>8</a:t>
                      </a:r>
                      <a:endParaRPr lang="ro-RO" sz="800" dirty="0"/>
                    </a:p>
                  </a:txBody>
                  <a:tcPr/>
                </a:tc>
                <a:tc>
                  <a:txBody>
                    <a:bodyPr/>
                    <a:lstStyle/>
                    <a:p>
                      <a:r>
                        <a:rPr lang="en-US" sz="800" dirty="0" smtClean="0"/>
                        <a:t>4</a:t>
                      </a:r>
                      <a:endParaRPr lang="ro-RO" sz="800" dirty="0"/>
                    </a:p>
                  </a:txBody>
                  <a:tcPr/>
                </a:tc>
              </a:tr>
              <a:tr h="272030">
                <a:tc>
                  <a:txBody>
                    <a:bodyPr/>
                    <a:lstStyle/>
                    <a:p>
                      <a:r>
                        <a:rPr lang="en-US" sz="800" dirty="0" smtClean="0"/>
                        <a:t>9</a:t>
                      </a:r>
                      <a:endParaRPr lang="ro-RO" sz="800" dirty="0"/>
                    </a:p>
                  </a:txBody>
                  <a:tcPr/>
                </a:tc>
                <a:tc>
                  <a:txBody>
                    <a:bodyPr/>
                    <a:lstStyle/>
                    <a:p>
                      <a:r>
                        <a:rPr lang="en-US" sz="800" dirty="0" smtClean="0"/>
                        <a:t>5</a:t>
                      </a:r>
                      <a:endParaRPr lang="ro-RO" sz="800" dirty="0"/>
                    </a:p>
                  </a:txBody>
                  <a:tcPr/>
                </a:tc>
              </a:tr>
              <a:tr h="272030">
                <a:tc>
                  <a:txBody>
                    <a:bodyPr/>
                    <a:lstStyle/>
                    <a:p>
                      <a:r>
                        <a:rPr lang="en-US" sz="800" dirty="0" smtClean="0"/>
                        <a:t>11</a:t>
                      </a:r>
                      <a:endParaRPr lang="ro-RO" sz="800" dirty="0"/>
                    </a:p>
                  </a:txBody>
                  <a:tcPr/>
                </a:tc>
                <a:tc>
                  <a:txBody>
                    <a:bodyPr/>
                    <a:lstStyle/>
                    <a:p>
                      <a:r>
                        <a:rPr lang="en-US" sz="800" dirty="0" smtClean="0"/>
                        <a:t>6</a:t>
                      </a:r>
                      <a:endParaRPr lang="ro-RO" sz="800" dirty="0"/>
                    </a:p>
                  </a:txBody>
                  <a:tcPr/>
                </a:tc>
              </a:tr>
              <a:tr h="272030">
                <a:tc>
                  <a:txBody>
                    <a:bodyPr/>
                    <a:lstStyle/>
                    <a:p>
                      <a:r>
                        <a:rPr lang="en-US" sz="800" dirty="0" smtClean="0"/>
                        <a:t>13</a:t>
                      </a:r>
                      <a:endParaRPr lang="ro-RO" sz="800" dirty="0"/>
                    </a:p>
                  </a:txBody>
                  <a:tcPr/>
                </a:tc>
                <a:tc>
                  <a:txBody>
                    <a:bodyPr/>
                    <a:lstStyle/>
                    <a:p>
                      <a:r>
                        <a:rPr lang="en-US" sz="800" dirty="0" smtClean="0"/>
                        <a:t>7</a:t>
                      </a:r>
                      <a:endParaRPr lang="ro-RO" sz="800" dirty="0"/>
                    </a:p>
                  </a:txBody>
                  <a:tcPr/>
                </a:tc>
              </a:tr>
              <a:tr h="272030">
                <a:tc>
                  <a:txBody>
                    <a:bodyPr/>
                    <a:lstStyle/>
                    <a:p>
                      <a:r>
                        <a:rPr lang="en-US" sz="800" dirty="0" smtClean="0"/>
                        <a:t>15</a:t>
                      </a:r>
                      <a:endParaRPr lang="ro-RO" sz="800" dirty="0"/>
                    </a:p>
                  </a:txBody>
                  <a:tcPr/>
                </a:tc>
                <a:tc>
                  <a:txBody>
                    <a:bodyPr/>
                    <a:lstStyle/>
                    <a:p>
                      <a:r>
                        <a:rPr lang="en-US" sz="800" dirty="0" smtClean="0"/>
                        <a:t>8</a:t>
                      </a:r>
                      <a:endParaRPr lang="ro-RO" sz="800" dirty="0"/>
                    </a:p>
                  </a:txBody>
                  <a:tcPr/>
                </a:tc>
              </a:tr>
            </a:tbl>
          </a:graphicData>
        </a:graphic>
      </p:graphicFrame>
      <p:sp>
        <p:nvSpPr>
          <p:cNvPr id="5" name="TextBox 4"/>
          <p:cNvSpPr txBox="1"/>
          <p:nvPr/>
        </p:nvSpPr>
        <p:spPr>
          <a:xfrm>
            <a:off x="2123728" y="836712"/>
            <a:ext cx="6048672" cy="584775"/>
          </a:xfrm>
          <a:prstGeom prst="rect">
            <a:avLst/>
          </a:prstGeom>
          <a:noFill/>
        </p:spPr>
        <p:txBody>
          <a:bodyPr wrap="square" rtlCol="0">
            <a:spAutoFit/>
          </a:bodyPr>
          <a:lstStyle/>
          <a:p>
            <a:r>
              <a:rPr lang="ro-RO" sz="1600" dirty="0" smtClean="0"/>
              <a:t>Calculam rangul celei de-a 25% percentilă, folosind formula, unde P este percentila dorita si n numărul de numere:</a:t>
            </a:r>
            <a:endParaRPr lang="ro-RO" sz="1600" dirty="0"/>
          </a:p>
        </p:txBody>
      </p:sp>
      <p:pic>
        <p:nvPicPr>
          <p:cNvPr id="2050" name="Picture 2"/>
          <p:cNvPicPr>
            <a:picLocks noChangeAspect="1" noChangeArrowheads="1"/>
          </p:cNvPicPr>
          <p:nvPr/>
        </p:nvPicPr>
        <p:blipFill>
          <a:blip r:embed="rId2" cstate="print"/>
          <a:srcRect/>
          <a:stretch>
            <a:fillRect/>
          </a:stretch>
        </p:blipFill>
        <p:spPr bwMode="auto">
          <a:xfrm>
            <a:off x="3491880" y="1484784"/>
            <a:ext cx="1656184" cy="467129"/>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3491880" y="2060848"/>
            <a:ext cx="2758455" cy="581808"/>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endParaRPr lang="ro-RO"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Majoritatea informațiilor cu care venim în contact în ziare, jurnale, informații bancare, rapoarte ale diverselor companii (de telefonie, de internet </a:t>
            </a:r>
            <a:r>
              <a:rPr lang="ro-RO" sz="1800" dirty="0" err="1" smtClean="0">
                <a:solidFill>
                  <a:schemeClr val="tx1"/>
                </a:solidFill>
                <a:latin typeface="Calibri" pitchFamily="34" charset="0"/>
                <a:cs typeface="Calibri" pitchFamily="34" charset="0"/>
              </a:rPr>
              <a:t>ș.a.m.d</a:t>
            </a:r>
            <a:r>
              <a:rPr lang="ro-RO" sz="1800" dirty="0" smtClean="0">
                <a:solidFill>
                  <a:schemeClr val="tx1"/>
                </a:solidFill>
                <a:latin typeface="Calibri" pitchFamily="34" charset="0"/>
                <a:cs typeface="Calibri" pitchFamily="34" charset="0"/>
              </a:rPr>
              <a:t>) sunt informații statistice rezumate și prezentate într-o formă cât mai accesibilă cititorului. Această rezumare a datelor, în formă de tabele și reprezentări grafice  poartă numele de </a:t>
            </a:r>
            <a:r>
              <a:rPr lang="ro-RO" sz="1800" b="1" dirty="0" smtClean="0">
                <a:solidFill>
                  <a:schemeClr val="tx1"/>
                </a:solidFill>
                <a:latin typeface="Calibri" pitchFamily="34" charset="0"/>
                <a:cs typeface="Calibri" pitchFamily="34" charset="0"/>
              </a:rPr>
              <a:t>statistică descriptivă. </a:t>
            </a:r>
          </a:p>
          <a:p>
            <a:pPr algn="just">
              <a:buNone/>
            </a:pPr>
            <a:endParaRPr lang="ro-RO" sz="1800"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Înainte de a putea efectua o </a:t>
            </a:r>
            <a:r>
              <a:rPr lang="ro-RO" b="1" dirty="0" smtClean="0">
                <a:solidFill>
                  <a:schemeClr val="tx1"/>
                </a:solidFill>
                <a:latin typeface="Calibri" pitchFamily="34" charset="0"/>
                <a:cs typeface="Calibri" pitchFamily="34" charset="0"/>
              </a:rPr>
              <a:t>analiză statistică, </a:t>
            </a:r>
            <a:r>
              <a:rPr lang="ro-RO" dirty="0" smtClean="0">
                <a:solidFill>
                  <a:schemeClr val="tx1"/>
                </a:solidFill>
                <a:latin typeface="Calibri" pitchFamily="34" charset="0"/>
                <a:cs typeface="Calibri" pitchFamily="34" charset="0"/>
              </a:rPr>
              <a:t>trebuie să măsurăm variabilele dependente. Exact modul în care se efectuează măsurarea depinde de tipul variabilă implicată în analiză. Diferite tipuri sunt măsurate diferit.</a:t>
            </a:r>
            <a:endParaRPr lang="ro-RO" sz="1800" b="1" dirty="0" smtClean="0">
              <a:solidFill>
                <a:schemeClr val="tx1"/>
              </a:solidFill>
              <a:latin typeface="Calibri" pitchFamily="34" charset="0"/>
              <a:cs typeface="Calibri" pitchFamily="34" charset="0"/>
            </a:endParaRPr>
          </a:p>
          <a:p>
            <a:pPr algn="just">
              <a:buNone/>
            </a:pPr>
            <a:endParaRPr lang="ro-RO" sz="1800" b="1"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Pentru a măsura timpul necesar de răspuns la un stimul, putem utiliza un ceas cu cronometru. Ceasurile cu cronometru nu sunt de folos, desigur, când vine vorba de măsurarea atitudinii cuiva fata de un candidat politic. O scală cu ranguri este mai potrivită în acest caz (cu etichete ca „foarte favorabile”, „oarecum favorabile” etc.). Pentru o variabilă dependentă cum ar fi „culoare preferată”, puteți nota pur și simplu cuvântul de culoare (cum ar fi „roșu”) oferită de subiectul respectiv.</a:t>
            </a:r>
            <a:endParaRPr lang="ro-RO" sz="1800" b="1" dirty="0" smtClean="0">
              <a:solidFill>
                <a:schemeClr val="tx1"/>
              </a:solidFill>
              <a:latin typeface="Calibri" pitchFamily="34" charset="0"/>
              <a:cs typeface="Calibri" pitchFamily="34" charset="0"/>
            </a:endParaRPr>
          </a:p>
          <a:p>
            <a:pPr algn="just">
              <a:buNone/>
            </a:pPr>
            <a:endParaRPr lang="ro-RO" sz="1800" b="1" dirty="0">
              <a:solidFill>
                <a:schemeClr val="tx1"/>
              </a:solidFill>
              <a:latin typeface="Calibri" pitchFamily="34" charset="0"/>
              <a:cs typeface="Calibri" pitchFamily="34" charset="0"/>
            </a:endParaRPr>
          </a:p>
        </p:txBody>
      </p:sp>
    </p:spTree>
    <p:extLst>
      <p:ext uri="{BB962C8B-B14F-4D97-AF65-F5344CB8AC3E}">
        <p14:creationId xmlns="" xmlns:p14="http://schemas.microsoft.com/office/powerpoint/2010/main" val="535394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4625989"/>
          </a:xfrm>
        </p:spPr>
        <p:txBody>
          <a:bodyPr>
            <a:normAutofit/>
          </a:bodyPr>
          <a:lstStyle/>
          <a:p>
            <a:pPr algn="just">
              <a:buNone/>
            </a:pPr>
            <a:r>
              <a:rPr lang="ro-RO" sz="1800" b="1" dirty="0" smtClean="0">
                <a:solidFill>
                  <a:schemeClr val="tx1"/>
                </a:solidFill>
                <a:latin typeface="Calibri" pitchFamily="34" charset="0"/>
                <a:cs typeface="Calibri" pitchFamily="34" charset="0"/>
              </a:rPr>
              <a:t>STATISTICA</a:t>
            </a:r>
            <a:r>
              <a:rPr lang="ro-RO" sz="1800" dirty="0" smtClean="0">
                <a:solidFill>
                  <a:schemeClr val="tx1"/>
                </a:solidFill>
                <a:latin typeface="Calibri" pitchFamily="34" charset="0"/>
                <a:cs typeface="Calibri" pitchFamily="34" charset="0"/>
              </a:rPr>
              <a:t> consta dintr-un grup de metode necesare pentru colectarea si analiza datelor </a:t>
            </a:r>
            <a:r>
              <a:rPr lang="ro-RO" dirty="0" smtClean="0">
                <a:solidFill>
                  <a:schemeClr val="tx1"/>
                </a:solidFill>
                <a:latin typeface="Calibri" pitchFamily="34" charset="0"/>
                <a:cs typeface="Calibri" pitchFamily="34" charset="0"/>
              </a:rPr>
              <a:t>(</a:t>
            </a:r>
            <a:r>
              <a:rPr lang="ro-RO" dirty="0" err="1" smtClean="0">
                <a:solidFill>
                  <a:schemeClr val="tx1"/>
                </a:solidFill>
                <a:latin typeface="Calibri" pitchFamily="34" charset="0"/>
                <a:cs typeface="Calibri" pitchFamily="34" charset="0"/>
              </a:rPr>
              <a:t>Agresti</a:t>
            </a:r>
            <a:r>
              <a:rPr lang="ro-RO" dirty="0" smtClean="0">
                <a:solidFill>
                  <a:schemeClr val="tx1"/>
                </a:solidFill>
                <a:latin typeface="Calibri" pitchFamily="34" charset="0"/>
                <a:cs typeface="Calibri" pitchFamily="34" charset="0"/>
              </a:rPr>
              <a:t> &amp; </a:t>
            </a:r>
            <a:r>
              <a:rPr lang="ro-RO" dirty="0" err="1" smtClean="0">
                <a:solidFill>
                  <a:schemeClr val="tx1"/>
                </a:solidFill>
                <a:latin typeface="Calibri" pitchFamily="34" charset="0"/>
                <a:cs typeface="Calibri" pitchFamily="34" charset="0"/>
              </a:rPr>
              <a:t>Finlay</a:t>
            </a:r>
            <a:r>
              <a:rPr lang="ro-RO" dirty="0" smtClean="0">
                <a:solidFill>
                  <a:schemeClr val="tx1"/>
                </a:solidFill>
                <a:latin typeface="Calibri" pitchFamily="34" charset="0"/>
                <a:cs typeface="Calibri" pitchFamily="34" charset="0"/>
              </a:rPr>
              <a:t>, 1997)</a:t>
            </a:r>
            <a:r>
              <a:rPr lang="en-US" dirty="0" smtClean="0">
                <a:solidFill>
                  <a:schemeClr val="tx1"/>
                </a:solidFill>
                <a:latin typeface="Calibri" pitchFamily="34" charset="0"/>
                <a:cs typeface="Calibri" pitchFamily="34" charset="0"/>
              </a:rPr>
              <a:t>.</a:t>
            </a:r>
          </a:p>
          <a:p>
            <a:pPr algn="just">
              <a:buNone/>
            </a:pPr>
            <a:endParaRPr lang="en-US" dirty="0" smtClean="0">
              <a:solidFill>
                <a:schemeClr val="tx1"/>
              </a:solidFill>
              <a:latin typeface="Calibri" pitchFamily="34" charset="0"/>
              <a:cs typeface="Calibri" pitchFamily="34" charset="0"/>
            </a:endParaRPr>
          </a:p>
          <a:p>
            <a:pPr algn="just">
              <a:buNone/>
            </a:pPr>
            <a:r>
              <a:rPr lang="ro-RO" b="1" dirty="0" smtClean="0">
                <a:solidFill>
                  <a:schemeClr val="tx1"/>
                </a:solidFill>
              </a:rPr>
              <a:t>Statistica </a:t>
            </a:r>
            <a:r>
              <a:rPr lang="en-US" dirty="0" smtClean="0">
                <a:solidFill>
                  <a:schemeClr val="tx1"/>
                </a:solidFill>
              </a:rPr>
              <a:t>-</a:t>
            </a:r>
            <a:r>
              <a:rPr lang="ro-RO" dirty="0" smtClean="0">
                <a:solidFill>
                  <a:schemeClr val="tx1"/>
                </a:solidFill>
              </a:rPr>
              <a:t> știința obținerii informațiilor din date numerice și categorice</a:t>
            </a:r>
            <a:r>
              <a:rPr lang="en-US" dirty="0" smtClean="0">
                <a:solidFill>
                  <a:schemeClr val="tx1"/>
                </a:solidFill>
              </a:rPr>
              <a:t>.</a:t>
            </a:r>
          </a:p>
          <a:p>
            <a:pPr algn="just">
              <a:buNone/>
            </a:pPr>
            <a:endParaRPr lang="en-US" dirty="0" smtClean="0">
              <a:solidFill>
                <a:schemeClr val="tx1"/>
              </a:solidFill>
              <a:latin typeface="Calibri" pitchFamily="34" charset="0"/>
              <a:cs typeface="Calibri" pitchFamily="34" charset="0"/>
            </a:endParaRPr>
          </a:p>
          <a:p>
            <a:pPr algn="just"/>
            <a:r>
              <a:rPr lang="ro-RO" dirty="0" smtClean="0">
                <a:solidFill>
                  <a:schemeClr val="tx1"/>
                </a:solidFill>
              </a:rPr>
              <a:t>Ce fel și cât de multe date trebuie colectate? </a:t>
            </a:r>
          </a:p>
          <a:p>
            <a:pPr algn="just"/>
            <a:r>
              <a:rPr lang="ro-RO" dirty="0" smtClean="0">
                <a:solidFill>
                  <a:schemeClr val="tx1"/>
                </a:solidFill>
              </a:rPr>
              <a:t>Cum ar trebui să organizăm și să rezumăm datele? </a:t>
            </a:r>
          </a:p>
          <a:p>
            <a:pPr algn="just"/>
            <a:r>
              <a:rPr lang="ro-RO" dirty="0" smtClean="0">
                <a:solidFill>
                  <a:schemeClr val="tx1"/>
                </a:solidFill>
              </a:rPr>
              <a:t>Cum putem analiza datele și trage concluzii din acestea? </a:t>
            </a:r>
          </a:p>
          <a:p>
            <a:pPr algn="just"/>
            <a:r>
              <a:rPr lang="ro-RO" dirty="0" smtClean="0">
                <a:solidFill>
                  <a:schemeClr val="tx1"/>
                </a:solidFill>
              </a:rPr>
              <a:t> Cum putem evalua concluziile?</a:t>
            </a: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endParaRPr lang="en-US"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Datele se colectează într-una din </a:t>
            </a:r>
            <a:r>
              <a:rPr lang="ro-RO" sz="1800" u="sng" dirty="0" smtClean="0">
                <a:solidFill>
                  <a:schemeClr val="tx1"/>
                </a:solidFill>
                <a:latin typeface="Calibri" pitchFamily="34" charset="0"/>
                <a:cs typeface="Calibri" pitchFamily="34" charset="0"/>
              </a:rPr>
              <a:t>scalele de măsurători</a:t>
            </a:r>
            <a:r>
              <a:rPr lang="ro-RO" sz="1800" dirty="0" smtClean="0">
                <a:solidFill>
                  <a:schemeClr val="tx1"/>
                </a:solidFill>
                <a:latin typeface="Calibri" pitchFamily="34" charset="0"/>
                <a:cs typeface="Calibri" pitchFamily="34" charset="0"/>
              </a:rPr>
              <a:t>: </a:t>
            </a:r>
            <a:r>
              <a:rPr lang="ro-RO" sz="1800" b="1" dirty="0" smtClean="0">
                <a:solidFill>
                  <a:schemeClr val="tx1"/>
                </a:solidFill>
                <a:latin typeface="Calibri" pitchFamily="34" charset="0"/>
                <a:cs typeface="Calibri" pitchFamily="34" charset="0"/>
              </a:rPr>
              <a:t>nominală, ordinală, interval sau de raportare</a:t>
            </a:r>
            <a:r>
              <a:rPr lang="ro-RO" sz="1800" dirty="0" smtClean="0">
                <a:solidFill>
                  <a:schemeClr val="tx1"/>
                </a:solidFill>
                <a:latin typeface="Calibri" pitchFamily="34" charset="0"/>
                <a:cs typeface="Calibri" pitchFamily="34" charset="0"/>
              </a:rPr>
              <a:t>. </a:t>
            </a:r>
            <a:endParaRPr lang="en-US"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Dacă datele unei variabile conțin </a:t>
            </a:r>
            <a:r>
              <a:rPr lang="ro-RO" sz="1800" i="1" dirty="0" smtClean="0">
                <a:solidFill>
                  <a:schemeClr val="tx1"/>
                </a:solidFill>
                <a:latin typeface="Calibri" pitchFamily="34" charset="0"/>
                <a:cs typeface="Calibri" pitchFamily="34" charset="0"/>
              </a:rPr>
              <a:t>nume sau etichete</a:t>
            </a:r>
            <a:r>
              <a:rPr lang="ro-RO" sz="1800" dirty="0" smtClean="0">
                <a:solidFill>
                  <a:schemeClr val="tx1"/>
                </a:solidFill>
                <a:latin typeface="Calibri" pitchFamily="34" charset="0"/>
                <a:cs typeface="Calibri" pitchFamily="34" charset="0"/>
              </a:rPr>
              <a:t> folosite pentru a identifica un atribut (o însușire) al unui element, atunci scala de măsurare folosită este </a:t>
            </a:r>
            <a:r>
              <a:rPr lang="ro-RO" sz="1800" b="1" dirty="0" smtClean="0">
                <a:solidFill>
                  <a:schemeClr val="tx1"/>
                </a:solidFill>
                <a:latin typeface="Calibri" pitchFamily="34" charset="0"/>
                <a:cs typeface="Calibri" pitchFamily="34" charset="0"/>
              </a:rPr>
              <a:t>nominală</a:t>
            </a:r>
            <a:r>
              <a:rPr lang="ro-RO" sz="1800" dirty="0" smtClean="0">
                <a:solidFill>
                  <a:schemeClr val="tx1"/>
                </a:solidFill>
                <a:latin typeface="Calibri" pitchFamily="34" charset="0"/>
                <a:cs typeface="Calibri" pitchFamily="34" charset="0"/>
              </a:rPr>
              <a:t>. </a:t>
            </a:r>
            <a:endParaRPr lang="en-US"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Dacă datele sunt nominale și în plus există o ordine, un rang al datelor, atunci scala de măsurare este </a:t>
            </a:r>
            <a:r>
              <a:rPr lang="ro-RO" sz="1800" b="1" dirty="0" smtClean="0">
                <a:solidFill>
                  <a:schemeClr val="tx1"/>
                </a:solidFill>
                <a:latin typeface="Calibri" pitchFamily="34" charset="0"/>
                <a:cs typeface="Calibri" pitchFamily="34" charset="0"/>
              </a:rPr>
              <a:t>ordinală. </a:t>
            </a:r>
          </a:p>
          <a:p>
            <a:pPr algn="just">
              <a:buNone/>
            </a:pPr>
            <a:endParaRPr lang="ro-RO" sz="1800" b="1" dirty="0" smtClean="0">
              <a:solidFill>
                <a:schemeClr val="tx1"/>
              </a:solidFill>
              <a:latin typeface="Calibri" pitchFamily="34" charset="0"/>
              <a:cs typeface="Calibri" pitchFamily="34" charset="0"/>
            </a:endParaRPr>
          </a:p>
          <a:p>
            <a:pPr algn="just">
              <a:buNone/>
            </a:pPr>
            <a:endParaRPr lang="ro-RO" sz="1800" b="1" dirty="0" smtClean="0">
              <a:solidFill>
                <a:schemeClr val="tx1"/>
              </a:solidFill>
              <a:latin typeface="Calibri" pitchFamily="34" charset="0"/>
              <a:cs typeface="Calibri" pitchFamily="34" charset="0"/>
            </a:endParaRPr>
          </a:p>
          <a:p>
            <a:pPr algn="just">
              <a:buNone/>
            </a:pPr>
            <a:endParaRPr lang="ro-RO" sz="1800" b="1" dirty="0" smtClean="0">
              <a:solidFill>
                <a:schemeClr val="tx1"/>
              </a:solidFill>
              <a:latin typeface="Calibri" pitchFamily="34" charset="0"/>
              <a:cs typeface="Calibri" pitchFamily="34" charset="0"/>
            </a:endParaRPr>
          </a:p>
          <a:p>
            <a:pPr algn="just">
              <a:buNone/>
            </a:pPr>
            <a:endParaRPr lang="ro-RO" sz="1800" b="1" dirty="0">
              <a:solidFill>
                <a:schemeClr val="tx1"/>
              </a:solidFill>
              <a:latin typeface="Calibri" pitchFamily="34" charset="0"/>
              <a:cs typeface="Calibri" pitchFamily="34" charset="0"/>
            </a:endParaRPr>
          </a:p>
        </p:txBody>
      </p:sp>
    </p:spTree>
    <p:extLst>
      <p:ext uri="{BB962C8B-B14F-4D97-AF65-F5344CB8AC3E}">
        <p14:creationId xmlns="" xmlns:p14="http://schemas.microsoft.com/office/powerpoint/2010/main" val="535394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ro-RO" sz="1800" b="1" dirty="0" smtClean="0">
                <a:solidFill>
                  <a:schemeClr val="tx1"/>
                </a:solidFill>
                <a:latin typeface="Calibri" pitchFamily="34" charset="0"/>
                <a:cs typeface="Calibri" pitchFamily="34" charset="0"/>
              </a:rPr>
              <a:t>SCALA NOMINALA</a:t>
            </a:r>
          </a:p>
          <a:p>
            <a:pPr algn="just">
              <a:buNone/>
            </a:pPr>
            <a:r>
              <a:rPr lang="ro-RO" dirty="0" smtClean="0">
                <a:solidFill>
                  <a:schemeClr val="tx1"/>
                </a:solidFill>
                <a:latin typeface="Calibri" pitchFamily="34" charset="0"/>
                <a:cs typeface="Calibri" pitchFamily="34" charset="0"/>
              </a:rPr>
              <a:t>Când se măsoară folosind o </a:t>
            </a:r>
            <a:r>
              <a:rPr lang="ro-RO" b="1" dirty="0" smtClean="0">
                <a:solidFill>
                  <a:schemeClr val="tx1"/>
                </a:solidFill>
                <a:latin typeface="Calibri" pitchFamily="34" charset="0"/>
                <a:cs typeface="Calibri" pitchFamily="34" charset="0"/>
              </a:rPr>
              <a:t>scară nominală</a:t>
            </a:r>
            <a:r>
              <a:rPr lang="ro-RO" dirty="0" smtClean="0">
                <a:solidFill>
                  <a:schemeClr val="tx1"/>
                </a:solidFill>
                <a:latin typeface="Calibri" pitchFamily="34" charset="0"/>
                <a:cs typeface="Calibri" pitchFamily="34" charset="0"/>
              </a:rPr>
              <a:t>, se definesc sau se clasifică pur și simplu răspunsurile. </a:t>
            </a:r>
          </a:p>
          <a:p>
            <a:pPr algn="just">
              <a:buNone/>
            </a:pPr>
            <a:r>
              <a:rPr lang="ro-RO" dirty="0" smtClean="0">
                <a:solidFill>
                  <a:schemeClr val="tx1"/>
                </a:solidFill>
                <a:latin typeface="Calibri" pitchFamily="34" charset="0"/>
                <a:cs typeface="Calibri" pitchFamily="34" charset="0"/>
              </a:rPr>
              <a:t>Sexul, culoare preferată și religia sunt exemple variabile măsurate pe o scară nominală. </a:t>
            </a:r>
          </a:p>
          <a:p>
            <a:pPr algn="just">
              <a:buNone/>
            </a:pPr>
            <a:r>
              <a:rPr lang="ro-RO" dirty="0" smtClean="0">
                <a:solidFill>
                  <a:schemeClr val="tx1"/>
                </a:solidFill>
                <a:latin typeface="Calibri" pitchFamily="34" charset="0"/>
                <a:cs typeface="Calibri" pitchFamily="34" charset="0"/>
              </a:rPr>
              <a:t>Punctul esențial al scalelor nominale este că nu implică nici o ordine între răspunsuri. </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De exemplu, când se efectuează clasificarea oamenilor în funcție de culoarea lor preferată, nu are nici un sens ca verde să fie plasat „înainte de” albastru. </a:t>
            </a:r>
          </a:p>
          <a:p>
            <a:pPr algn="just">
              <a:buNone/>
            </a:pPr>
            <a:r>
              <a:rPr lang="ro-RO" dirty="0" smtClean="0">
                <a:solidFill>
                  <a:schemeClr val="tx1"/>
                </a:solidFill>
                <a:latin typeface="Calibri" pitchFamily="34" charset="0"/>
                <a:cs typeface="Calibri" pitchFamily="34" charset="0"/>
              </a:rPr>
              <a:t>Răspunsurile sunt doar clasificate. Scări nominale întruchipează cel mai mic nivel de măsurare.</a:t>
            </a:r>
            <a:endParaRPr lang="ro-RO" sz="1800" b="1" dirty="0" smtClean="0">
              <a:solidFill>
                <a:schemeClr val="tx1"/>
              </a:solidFill>
              <a:latin typeface="Calibri" pitchFamily="34" charset="0"/>
              <a:cs typeface="Calibri" pitchFamily="34" charset="0"/>
            </a:endParaRPr>
          </a:p>
          <a:p>
            <a:pPr algn="just">
              <a:buNone/>
            </a:pPr>
            <a:endParaRPr lang="ro-RO" sz="1800" b="1" dirty="0" smtClean="0">
              <a:solidFill>
                <a:schemeClr val="tx1"/>
              </a:solidFill>
              <a:latin typeface="Calibri" pitchFamily="34" charset="0"/>
              <a:cs typeface="Calibri" pitchFamily="34" charset="0"/>
            </a:endParaRPr>
          </a:p>
          <a:p>
            <a:pPr algn="just">
              <a:buNone/>
            </a:pPr>
            <a:endParaRPr lang="ro-RO" sz="1800" b="1" dirty="0" smtClean="0">
              <a:solidFill>
                <a:schemeClr val="tx1"/>
              </a:solidFill>
              <a:latin typeface="Calibri" pitchFamily="34" charset="0"/>
              <a:cs typeface="Calibri" pitchFamily="34" charset="0"/>
            </a:endParaRPr>
          </a:p>
          <a:p>
            <a:pPr algn="just">
              <a:buNone/>
            </a:pPr>
            <a:endParaRPr lang="ro-RO" sz="1800" b="1" dirty="0">
              <a:solidFill>
                <a:schemeClr val="tx1"/>
              </a:solidFill>
              <a:latin typeface="Calibri" pitchFamily="34" charset="0"/>
              <a:cs typeface="Calibri" pitchFamily="34" charset="0"/>
            </a:endParaRPr>
          </a:p>
        </p:txBody>
      </p:sp>
    </p:spTree>
    <p:extLst>
      <p:ext uri="{BB962C8B-B14F-4D97-AF65-F5344CB8AC3E}">
        <p14:creationId xmlns="" xmlns:p14="http://schemas.microsoft.com/office/powerpoint/2010/main" val="535394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ro-RO" sz="1800" b="1" dirty="0" smtClean="0">
                <a:solidFill>
                  <a:schemeClr val="tx1"/>
                </a:solidFill>
                <a:latin typeface="Calibri" pitchFamily="34" charset="0"/>
                <a:cs typeface="Calibri" pitchFamily="34" charset="0"/>
              </a:rPr>
              <a:t>SCALA ORDINALA</a:t>
            </a:r>
          </a:p>
          <a:p>
            <a:pPr algn="just">
              <a:buNone/>
            </a:pPr>
            <a:r>
              <a:rPr lang="ro-RO" dirty="0" smtClean="0">
                <a:solidFill>
                  <a:schemeClr val="tx1"/>
                </a:solidFill>
                <a:latin typeface="Calibri" pitchFamily="34" charset="0"/>
                <a:cs typeface="Calibri" pitchFamily="34" charset="0"/>
              </a:rPr>
              <a:t>Un cercetător care dorește să măsoare satisfacția consumatorilor fata de cuptoarele  lor microundele le-ar putea cere participanților să își specifice sentimentele ca fiind „foarte nemulțumiți” „Oarecum nemulțumiți”, „oarecum mulțumiți” sau „foarte mulțumiți”. Această scară este ordonată, variind de la cel mai puțin pana la cel mai mulțumit. </a:t>
            </a:r>
          </a:p>
          <a:p>
            <a:pPr algn="just">
              <a:buNone/>
            </a:pPr>
            <a:endParaRPr lang="en-US"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Acesta este ce distinge scala ordinala de scala nominala. </a:t>
            </a:r>
          </a:p>
          <a:p>
            <a:pPr algn="just">
              <a:buNone/>
            </a:pPr>
            <a:r>
              <a:rPr lang="ro-RO" i="1" dirty="0" smtClean="0">
                <a:solidFill>
                  <a:schemeClr val="tx1"/>
                </a:solidFill>
                <a:latin typeface="Calibri" pitchFamily="34" charset="0"/>
                <a:cs typeface="Calibri" pitchFamily="34" charset="0"/>
              </a:rPr>
              <a:t>Spre deosebire de scalele nominale, scalele ordinale permit compararea gradului în care doi subiecți posedă variabila dependenta. </a:t>
            </a:r>
          </a:p>
          <a:p>
            <a:pPr algn="just">
              <a:buNone/>
            </a:pPr>
            <a:endParaRPr lang="en-US" dirty="0" smtClean="0">
              <a:solidFill>
                <a:schemeClr val="tx1"/>
              </a:solidFill>
              <a:latin typeface="Calibri" pitchFamily="34" charset="0"/>
              <a:cs typeface="Calibri" pitchFamily="34" charset="0"/>
            </a:endParaRPr>
          </a:p>
          <a:p>
            <a:pPr algn="just">
              <a:buNone/>
            </a:pPr>
            <a:endParaRPr lang="en-US"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De exemplu, ordonarea noastră de satisfacție face semnificativă afirmația ca o persoană este mai mulțumită decât alta de cuptorul cu microunde. Astfel de afirmație reflectă utilizarea de către prima persoană a unei etichete verbale care vine mai târziu în listă decât eticheta aleasă de a doua persoană.</a:t>
            </a:r>
          </a:p>
          <a:p>
            <a:pPr algn="just">
              <a:buNone/>
            </a:pPr>
            <a:endParaRPr lang="ro-RO" sz="1800" b="1" dirty="0" smtClean="0">
              <a:solidFill>
                <a:schemeClr val="tx1"/>
              </a:solidFill>
              <a:latin typeface="Calibri" pitchFamily="34" charset="0"/>
              <a:cs typeface="Calibri" pitchFamily="34" charset="0"/>
            </a:endParaRPr>
          </a:p>
          <a:p>
            <a:pPr algn="just">
              <a:buNone/>
            </a:pPr>
            <a:endParaRPr lang="ro-RO" sz="1800" b="1" dirty="0">
              <a:solidFill>
                <a:schemeClr val="tx1"/>
              </a:solidFill>
              <a:latin typeface="Calibri" pitchFamily="34" charset="0"/>
              <a:cs typeface="Calibri" pitchFamily="34" charset="0"/>
            </a:endParaRPr>
          </a:p>
        </p:txBody>
      </p:sp>
    </p:spTree>
    <p:extLst>
      <p:ext uri="{BB962C8B-B14F-4D97-AF65-F5344CB8AC3E}">
        <p14:creationId xmlns="" xmlns:p14="http://schemas.microsoft.com/office/powerpoint/2010/main" val="535394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ro-RO" sz="1800" b="1" dirty="0" smtClean="0">
                <a:solidFill>
                  <a:schemeClr val="tx1"/>
                </a:solidFill>
                <a:latin typeface="Calibri" pitchFamily="34" charset="0"/>
                <a:cs typeface="Calibri" pitchFamily="34" charset="0"/>
              </a:rPr>
              <a:t>SCALA ORDINALA</a:t>
            </a:r>
          </a:p>
          <a:p>
            <a:pPr algn="just">
              <a:buNone/>
            </a:pPr>
            <a:r>
              <a:rPr lang="ro-RO" dirty="0" smtClean="0">
                <a:solidFill>
                  <a:schemeClr val="tx1"/>
                </a:solidFill>
                <a:latin typeface="Calibri" pitchFamily="34" charset="0"/>
                <a:cs typeface="Calibri" pitchFamily="34" charset="0"/>
              </a:rPr>
              <a:t>Pe de altă parte, scala ordinala nu reușește să capteze informații importante care vor fi prezent în celelalte scale pe care le examinăm. În special, diferența dintre doua niveluri, nu se poate presupune că două diferența dintre niveluri ale unei scări ordinale este aceleași cu diferența între alte două niveluri.</a:t>
            </a:r>
            <a:endParaRPr lang="ro-RO" sz="1800" b="1"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În scara noastră de satisfacție, de exemplu, diferența între răspunsurile „foarte nemulțumit” și „oarecum nemulțumit” nu este echivalentă cu diferența dintre „oarecum nemulțumit” și „oarecum mulțumit.“</a:t>
            </a:r>
            <a:endParaRPr lang="ro-RO" sz="1800" b="1"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Ce se întâmplă dacă cercetătorul ar fi măsurat satisfacția cerând participanților sa indice nivelul lor de satisfacție alegând un număr de la 1 la 4? </a:t>
            </a:r>
          </a:p>
          <a:p>
            <a:pPr algn="just">
              <a:buNone/>
            </a:pPr>
            <a:r>
              <a:rPr lang="ro-RO" dirty="0" smtClean="0">
                <a:solidFill>
                  <a:schemeClr val="tx1"/>
                </a:solidFill>
                <a:latin typeface="Calibri" pitchFamily="34" charset="0"/>
                <a:cs typeface="Calibri" pitchFamily="34" charset="0"/>
              </a:rPr>
              <a:t>Diferența dintre răspunsurile unu și doi, ar reflecta în mod necesar același lucru ca diferența de satisfacție ca diferența dintre răspunsurile doi si trei?</a:t>
            </a:r>
          </a:p>
          <a:p>
            <a:pPr algn="just">
              <a:buNone/>
            </a:pPr>
            <a:r>
              <a:rPr lang="ro-RO" dirty="0" smtClean="0">
                <a:solidFill>
                  <a:schemeClr val="tx1"/>
                </a:solidFill>
                <a:latin typeface="Calibri" pitchFamily="34" charset="0"/>
                <a:cs typeface="Calibri" pitchFamily="34" charset="0"/>
              </a:rPr>
              <a:t> Răspunsul este NU. Modificarea formatului răspunsului la numere nu modifică sensul scării. Încă nu suntem în poziția de a afirma că pasul mental de la 1 la 2 (de exemplu) este aceeași cu etapa mentală de la 3 la 4.</a:t>
            </a:r>
            <a:endParaRPr lang="ro-RO" sz="1800" b="1" dirty="0">
              <a:solidFill>
                <a:schemeClr val="tx1"/>
              </a:solidFill>
              <a:latin typeface="Calibri" pitchFamily="34" charset="0"/>
              <a:cs typeface="Calibri" pitchFamily="34" charset="0"/>
            </a:endParaRPr>
          </a:p>
        </p:txBody>
      </p:sp>
    </p:spTree>
    <p:extLst>
      <p:ext uri="{BB962C8B-B14F-4D97-AF65-F5344CB8AC3E}">
        <p14:creationId xmlns="" xmlns:p14="http://schemas.microsoft.com/office/powerpoint/2010/main" val="535394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lnSpcReduction="10000"/>
          </a:bodyPr>
          <a:lstStyle/>
          <a:p>
            <a:pPr algn="just">
              <a:buNone/>
            </a:pPr>
            <a:r>
              <a:rPr lang="ro-RO" sz="1800" b="1" dirty="0" smtClean="0">
                <a:solidFill>
                  <a:schemeClr val="tx1"/>
                </a:solidFill>
                <a:latin typeface="Calibri" pitchFamily="34" charset="0"/>
                <a:cs typeface="Calibri" pitchFamily="34" charset="0"/>
              </a:rPr>
              <a:t>SCALA INTERVAL</a:t>
            </a:r>
          </a:p>
          <a:p>
            <a:pPr algn="just">
              <a:buNone/>
            </a:pPr>
            <a:r>
              <a:rPr lang="ro-RO" dirty="0" smtClean="0">
                <a:solidFill>
                  <a:schemeClr val="tx1"/>
                </a:solidFill>
                <a:latin typeface="Calibri" pitchFamily="34" charset="0"/>
                <a:cs typeface="Calibri" pitchFamily="34" charset="0"/>
              </a:rPr>
              <a:t>Scalele interval sunt scale numerice în care intervale au aceeași interpretare pe tot parcursul. Ca exemplu, luați în considerare scala de temperatură Fahrenheit. diferența între 30 de grade și 40 de grade reprezintă aceeași diferență de  temperatură ca diferența între 80 de grade și 90 de grade.</a:t>
            </a:r>
          </a:p>
          <a:p>
            <a:pPr algn="just">
              <a:buNone/>
            </a:pPr>
            <a:r>
              <a:rPr lang="ro-RO" dirty="0" smtClean="0">
                <a:solidFill>
                  <a:schemeClr val="tx1"/>
                </a:solidFill>
                <a:latin typeface="Calibri" pitchFamily="34" charset="0"/>
                <a:cs typeface="Calibri" pitchFamily="34" charset="0"/>
              </a:rPr>
              <a:t>Scalele interval nu sunt însă perfecte. Acestea nu au un adevărat punct zero chiar dacă una dintre valorile </a:t>
            </a:r>
            <a:r>
              <a:rPr lang="ro-RO" dirty="0" err="1" smtClean="0">
                <a:solidFill>
                  <a:schemeClr val="tx1"/>
                </a:solidFill>
                <a:latin typeface="Calibri" pitchFamily="34" charset="0"/>
                <a:cs typeface="Calibri" pitchFamily="34" charset="0"/>
              </a:rPr>
              <a:t>scalate</a:t>
            </a:r>
            <a:r>
              <a:rPr lang="ro-RO" dirty="0" smtClean="0">
                <a:solidFill>
                  <a:schemeClr val="tx1"/>
                </a:solidFill>
                <a:latin typeface="Calibri" pitchFamily="34" charset="0"/>
                <a:cs typeface="Calibri" pitchFamily="34" charset="0"/>
              </a:rPr>
              <a:t> se întâmplă să poarte numele „zero.” Scara Fahrenheit ilustrează problema. Gradele zero Fahrenheit nu reprezintă absența completă a temperaturii. În realitate, eticheta „zero” este aplicată temperaturii sale din motive destul de accidentale conectate la istoricul măsurării temperaturii.</a:t>
            </a:r>
          </a:p>
          <a:p>
            <a:pPr algn="just">
              <a:buNone/>
            </a:pPr>
            <a:r>
              <a:rPr lang="ro-RO" dirty="0" smtClean="0">
                <a:solidFill>
                  <a:schemeClr val="tx1"/>
                </a:solidFill>
                <a:latin typeface="Calibri" pitchFamily="34" charset="0"/>
                <a:cs typeface="Calibri" pitchFamily="34" charset="0"/>
              </a:rPr>
              <a:t> Întrucât scala interval nu are niciun punct zero adevărat, nu are sens să calculăm rapoartele de temperatură. De exemplu, nu are sens ca raportul între 40 și 20 de grade Fahrenheit să fie la fel ca raportul de 100 la 50 de grade; nu se păstrează proprietăți fizice interesante de-a lungul celor două raporturi. </a:t>
            </a:r>
          </a:p>
          <a:p>
            <a:pPr algn="just">
              <a:buNone/>
            </a:pPr>
            <a:r>
              <a:rPr lang="ro-RO" dirty="0" smtClean="0">
                <a:solidFill>
                  <a:schemeClr val="tx1"/>
                </a:solidFill>
                <a:latin typeface="Calibri" pitchFamily="34" charset="0"/>
                <a:cs typeface="Calibri" pitchFamily="34" charset="0"/>
              </a:rPr>
              <a:t>La urma urmei, dacă eticheta „zero” a fost aplicată la temperatura pe care  Fahrenheit o </a:t>
            </a:r>
            <a:r>
              <a:rPr lang="ro-RO" dirty="0" err="1" smtClean="0">
                <a:solidFill>
                  <a:schemeClr val="tx1"/>
                </a:solidFill>
                <a:latin typeface="Calibri" pitchFamily="34" charset="0"/>
                <a:cs typeface="Calibri" pitchFamily="34" charset="0"/>
              </a:rPr>
              <a:t>eticheteza</a:t>
            </a:r>
            <a:r>
              <a:rPr lang="ro-RO" dirty="0" smtClean="0">
                <a:solidFill>
                  <a:schemeClr val="tx1"/>
                </a:solidFill>
                <a:latin typeface="Calibri" pitchFamily="34" charset="0"/>
                <a:cs typeface="Calibri" pitchFamily="34" charset="0"/>
              </a:rPr>
              <a:t> 10 grade, cele două raporturi ar fi în schimb 30 la 10 și 90 la 40, nu mai este la fel! Din acest motiv, nu are sens spune că 80 de grade este „de două ori mai cald” decât 40 de grade. O asemenea afirmație ar depinde o decizie arbitrară despre unde să „pornească” scara de temperatură și anume ce temperatura să fie zero.</a:t>
            </a:r>
            <a:endParaRPr lang="ro-RO" sz="1800" b="1" dirty="0">
              <a:solidFill>
                <a:schemeClr val="tx1"/>
              </a:solidFill>
              <a:latin typeface="Calibri" pitchFamily="34" charset="0"/>
              <a:cs typeface="Calibri" pitchFamily="34" charset="0"/>
            </a:endParaRPr>
          </a:p>
        </p:txBody>
      </p:sp>
    </p:spTree>
    <p:extLst>
      <p:ext uri="{BB962C8B-B14F-4D97-AF65-F5344CB8AC3E}">
        <p14:creationId xmlns="" xmlns:p14="http://schemas.microsoft.com/office/powerpoint/2010/main" val="535394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ro-RO" sz="1800" b="1" dirty="0" smtClean="0">
                <a:solidFill>
                  <a:schemeClr val="tx1"/>
                </a:solidFill>
                <a:latin typeface="Calibri" pitchFamily="34" charset="0"/>
                <a:cs typeface="Calibri" pitchFamily="34" charset="0"/>
              </a:rPr>
              <a:t>SCALA</a:t>
            </a:r>
            <a:r>
              <a:rPr lang="ro-RO" b="1" dirty="0" smtClean="0">
                <a:solidFill>
                  <a:schemeClr val="tx1"/>
                </a:solidFill>
                <a:latin typeface="Calibri" pitchFamily="34" charset="0"/>
                <a:cs typeface="Calibri" pitchFamily="34" charset="0"/>
              </a:rPr>
              <a:t> RAPORT</a:t>
            </a:r>
            <a:endParaRPr lang="ro-RO" sz="1800" b="1"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Scala raport este cea mai informativă. Este o scală de interval cu proprietatea suplimentară că poziția sa zero indică absența </a:t>
            </a:r>
            <a:r>
              <a:rPr lang="ro-RO" dirty="0" err="1" smtClean="0">
                <a:solidFill>
                  <a:schemeClr val="tx1"/>
                </a:solidFill>
                <a:latin typeface="Calibri" pitchFamily="34" charset="0"/>
                <a:cs typeface="Calibri" pitchFamily="34" charset="0"/>
              </a:rPr>
              <a:t>cantitătii</a:t>
            </a:r>
            <a:r>
              <a:rPr lang="ro-RO" dirty="0" smtClean="0">
                <a:solidFill>
                  <a:schemeClr val="tx1"/>
                </a:solidFill>
                <a:latin typeface="Calibri" pitchFamily="34" charset="0"/>
                <a:cs typeface="Calibri" pitchFamily="34" charset="0"/>
              </a:rPr>
              <a:t> măsurate. Vă puteți gândi la o scală de raport ca la cele trei scale anterioare combinate într-una. </a:t>
            </a:r>
          </a:p>
          <a:p>
            <a:pPr algn="just">
              <a:buNone/>
            </a:pPr>
            <a:endParaRPr lang="ro-RO" dirty="0" smtClean="0">
              <a:solidFill>
                <a:schemeClr val="tx1"/>
              </a:solidFill>
              <a:latin typeface="Calibri" pitchFamily="34" charset="0"/>
              <a:cs typeface="Calibri" pitchFamily="34" charset="0"/>
            </a:endParaRPr>
          </a:p>
          <a:p>
            <a:pPr algn="just"/>
            <a:r>
              <a:rPr lang="ro-RO" dirty="0" smtClean="0">
                <a:solidFill>
                  <a:schemeClr val="tx1"/>
                </a:solidFill>
                <a:latin typeface="Calibri" pitchFamily="34" charset="0"/>
                <a:cs typeface="Calibri" pitchFamily="34" charset="0"/>
              </a:rPr>
              <a:t>Ca o scală nominală, furnizează un nume sau o categorie pentru fiecare obiect (numerele servesc ca etichete). </a:t>
            </a:r>
          </a:p>
          <a:p>
            <a:pPr algn="just"/>
            <a:r>
              <a:rPr lang="ro-RO" dirty="0" smtClean="0">
                <a:solidFill>
                  <a:schemeClr val="tx1"/>
                </a:solidFill>
                <a:latin typeface="Calibri" pitchFamily="34" charset="0"/>
                <a:cs typeface="Calibri" pitchFamily="34" charset="0"/>
              </a:rPr>
              <a:t>Ca o scală ordinală, obiectele sunt ordonate (ordonarea numerelor). </a:t>
            </a:r>
          </a:p>
          <a:p>
            <a:pPr algn="just"/>
            <a:r>
              <a:rPr lang="ro-RO" dirty="0" smtClean="0">
                <a:solidFill>
                  <a:schemeClr val="tx1"/>
                </a:solidFill>
                <a:latin typeface="Calibri" pitchFamily="34" charset="0"/>
                <a:cs typeface="Calibri" pitchFamily="34" charset="0"/>
              </a:rPr>
              <a:t>La fel ca o scală </a:t>
            </a:r>
            <a:r>
              <a:rPr lang="ro-RO" dirty="0" err="1" smtClean="0">
                <a:solidFill>
                  <a:schemeClr val="tx1"/>
                </a:solidFill>
                <a:latin typeface="Calibri" pitchFamily="34" charset="0"/>
                <a:cs typeface="Calibri" pitchFamily="34" charset="0"/>
              </a:rPr>
              <a:t>interv</a:t>
            </a:r>
            <a:r>
              <a:rPr lang="en-US" dirty="0" smtClean="0">
                <a:solidFill>
                  <a:schemeClr val="tx1"/>
                </a:solidFill>
                <a:latin typeface="Calibri" pitchFamily="34" charset="0"/>
                <a:cs typeface="Calibri" pitchFamily="34" charset="0"/>
              </a:rPr>
              <a:t>al</a:t>
            </a:r>
            <a:r>
              <a:rPr lang="ro-RO" dirty="0" smtClean="0">
                <a:solidFill>
                  <a:schemeClr val="tx1"/>
                </a:solidFill>
                <a:latin typeface="Calibri" pitchFamily="34" charset="0"/>
                <a:cs typeface="Calibri" pitchFamily="34" charset="0"/>
              </a:rPr>
              <a:t>, diferența între două poziții de pe scară are același sens.</a:t>
            </a:r>
          </a:p>
          <a:p>
            <a:pPr algn="just"/>
            <a:r>
              <a:rPr lang="ro-RO" dirty="0" smtClean="0">
                <a:solidFill>
                  <a:schemeClr val="tx1"/>
                </a:solidFill>
                <a:latin typeface="Calibri" pitchFamily="34" charset="0"/>
                <a:cs typeface="Calibri" pitchFamily="34" charset="0"/>
              </a:rPr>
              <a:t> Și în plus, același raport în două poziții de pe scală are, de asemenea, același sens.</a:t>
            </a:r>
          </a:p>
          <a:p>
            <a:pPr algn="just">
              <a:buNone/>
            </a:pPr>
            <a:endParaRPr lang="en-US"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Scala Fahrenheit pentru temperatură are un punct zero arbitrar și prin urmare nu este o scară de raport. Cu toate acestea, zero pe scala Kelvin este zero. Acest lucru face ca scala Kelvin să fie o scală raport. De exemplu, dacă o temperatură este de două ori mai mare decât alta măsurată pe scara Kelvin, atunci are de două ori mai multa energie cinetică decât ce</a:t>
            </a:r>
            <a:r>
              <a:rPr lang="en-US" dirty="0" smtClean="0">
                <a:solidFill>
                  <a:schemeClr val="tx1"/>
                </a:solidFill>
                <a:latin typeface="Calibri" pitchFamily="34" charset="0"/>
                <a:cs typeface="Calibri" pitchFamily="34" charset="0"/>
              </a:rPr>
              <a:t>a</a:t>
            </a:r>
            <a:r>
              <a:rPr lang="ro-RO" dirty="0" smtClean="0">
                <a:solidFill>
                  <a:schemeClr val="tx1"/>
                </a:solidFill>
                <a:latin typeface="Calibri" pitchFamily="34" charset="0"/>
                <a:cs typeface="Calibri" pitchFamily="34" charset="0"/>
              </a:rPr>
              <a:t>l</a:t>
            </a:r>
            <a:r>
              <a:rPr lang="en-US" dirty="0" smtClean="0">
                <a:solidFill>
                  <a:schemeClr val="tx1"/>
                </a:solidFill>
                <a:latin typeface="Calibri" pitchFamily="34" charset="0"/>
                <a:cs typeface="Calibri" pitchFamily="34" charset="0"/>
              </a:rPr>
              <a:t>a</a:t>
            </a:r>
            <a:r>
              <a:rPr lang="ro-RO" dirty="0" err="1" smtClean="0">
                <a:solidFill>
                  <a:schemeClr val="tx1"/>
                </a:solidFill>
                <a:latin typeface="Calibri" pitchFamily="34" charset="0"/>
                <a:cs typeface="Calibri" pitchFamily="34" charset="0"/>
              </a:rPr>
              <a:t>lta</a:t>
            </a:r>
            <a:r>
              <a:rPr lang="ro-RO" dirty="0" smtClean="0">
                <a:solidFill>
                  <a:schemeClr val="tx1"/>
                </a:solidFill>
                <a:latin typeface="Calibri" pitchFamily="34" charset="0"/>
                <a:cs typeface="Calibri" pitchFamily="34" charset="0"/>
              </a:rPr>
              <a:t> temperatura.</a:t>
            </a:r>
            <a:endParaRPr lang="ro-RO" sz="1800" b="1" dirty="0">
              <a:solidFill>
                <a:schemeClr val="tx1"/>
              </a:solidFill>
              <a:latin typeface="Calibri" pitchFamily="34" charset="0"/>
              <a:cs typeface="Calibri" pitchFamily="34" charset="0"/>
            </a:endParaRPr>
          </a:p>
        </p:txBody>
      </p:sp>
    </p:spTree>
    <p:extLst>
      <p:ext uri="{BB962C8B-B14F-4D97-AF65-F5344CB8AC3E}">
        <p14:creationId xmlns="" xmlns:p14="http://schemas.microsoft.com/office/powerpoint/2010/main" val="535394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435280" cy="6072230"/>
          </a:xfrm>
        </p:spPr>
        <p:txBody>
          <a:bodyPr>
            <a:normAutofit lnSpcReduction="10000"/>
          </a:bodyPr>
          <a:lstStyle/>
          <a:p>
            <a:pPr algn="just">
              <a:buNone/>
            </a:pPr>
            <a:r>
              <a:rPr lang="ro-RO" sz="1800" b="1" dirty="0" smtClean="0">
                <a:solidFill>
                  <a:schemeClr val="tx1"/>
                </a:solidFill>
                <a:latin typeface="Calibri" pitchFamily="34" charset="0"/>
                <a:cs typeface="Calibri" pitchFamily="34" charset="0"/>
              </a:rPr>
              <a:t>CONSECINTE</a:t>
            </a:r>
          </a:p>
          <a:p>
            <a:pPr algn="just">
              <a:buNone/>
            </a:pPr>
            <a:r>
              <a:rPr lang="ro-RO" b="1" dirty="0" smtClean="0">
                <a:solidFill>
                  <a:schemeClr val="tx1"/>
                </a:solidFill>
                <a:latin typeface="Calibri" pitchFamily="34" charset="0"/>
                <a:cs typeface="Calibri" pitchFamily="34" charset="0"/>
              </a:rPr>
              <a:t>De ce ne interesează atât de mult tipul de scală care măsoară o variabilă dependentă?</a:t>
            </a:r>
          </a:p>
          <a:p>
            <a:pPr algn="just">
              <a:buNone/>
            </a:pPr>
            <a:r>
              <a:rPr lang="ro-RO" dirty="0" smtClean="0">
                <a:solidFill>
                  <a:schemeClr val="tx1"/>
                </a:solidFill>
                <a:latin typeface="Calibri" pitchFamily="34" charset="0"/>
                <a:cs typeface="Calibri" pitchFamily="34" charset="0"/>
              </a:rPr>
              <a:t>Punctul crucial al problemei este relația dintre nivelul de măsurare al variabilei și statistica  ce pot fi calculată în mod semnificativ cu această variabilă. </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De exemplu, luăm în considerare un studiu ipotetic în care sunt 5 copii sunt îndemnați sa aleagă culoarea lor preferată dintre albastru, roșu, galben, verde și violet.</a:t>
            </a:r>
          </a:p>
          <a:p>
            <a:pPr algn="just">
              <a:buNone/>
            </a:pPr>
            <a:r>
              <a:rPr lang="ro-RO" dirty="0" smtClean="0">
                <a:solidFill>
                  <a:schemeClr val="tx1"/>
                </a:solidFill>
                <a:latin typeface="Calibri" pitchFamily="34" charset="0"/>
                <a:cs typeface="Calibri" pitchFamily="34" charset="0"/>
              </a:rPr>
              <a:t>Cercetătorul codează rezultatele după cum urmează:</a:t>
            </a: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Daca un copil a ales roșu, alegerea a fost 2, etc.</a:t>
            </a:r>
          </a:p>
          <a:p>
            <a:pPr algn="just">
              <a:buNone/>
            </a:pPr>
            <a:endParaRPr lang="ro-RO" sz="1800" dirty="0" smtClean="0">
              <a:solidFill>
                <a:schemeClr val="tx1"/>
              </a:solidFill>
              <a:latin typeface="Calibri" pitchFamily="34" charset="0"/>
              <a:cs typeface="Calibri" pitchFamily="34" charset="0"/>
            </a:endParaRPr>
          </a:p>
          <a:p>
            <a:pPr algn="just">
              <a:buNone/>
            </a:pPr>
            <a:r>
              <a:rPr lang="ro-RO" b="1" dirty="0" smtClean="0">
                <a:solidFill>
                  <a:schemeClr val="tx1"/>
                </a:solidFill>
                <a:latin typeface="Calibri" pitchFamily="34" charset="0"/>
                <a:cs typeface="Calibri" pitchFamily="34" charset="0"/>
              </a:rPr>
              <a:t>Observație:</a:t>
            </a:r>
            <a:r>
              <a:rPr lang="ro-RO" dirty="0" smtClean="0">
                <a:solidFill>
                  <a:schemeClr val="tx1"/>
                </a:solidFill>
                <a:latin typeface="Calibri" pitchFamily="34" charset="0"/>
                <a:cs typeface="Calibri" pitchFamily="34" charset="0"/>
              </a:rPr>
              <a:t> Nu are sens sa calculați codul mediu!!!! </a:t>
            </a:r>
          </a:p>
          <a:p>
            <a:pPr algn="just">
              <a:buNone/>
            </a:pPr>
            <a:endParaRPr lang="ro-RO" sz="1800" dirty="0">
              <a:solidFill>
                <a:schemeClr val="tx1"/>
              </a:solidFill>
              <a:latin typeface="Calibri" pitchFamily="34" charset="0"/>
              <a:cs typeface="Calibri" pitchFamily="34" charset="0"/>
            </a:endParaRPr>
          </a:p>
        </p:txBody>
      </p:sp>
      <p:graphicFrame>
        <p:nvGraphicFramePr>
          <p:cNvPr id="5" name="Table 4"/>
          <p:cNvGraphicFramePr>
            <a:graphicFrameLocks noGrp="1"/>
          </p:cNvGraphicFramePr>
          <p:nvPr/>
        </p:nvGraphicFramePr>
        <p:xfrm>
          <a:off x="683568" y="3284984"/>
          <a:ext cx="1008112" cy="1632180"/>
        </p:xfrm>
        <a:graphic>
          <a:graphicData uri="http://schemas.openxmlformats.org/drawingml/2006/table">
            <a:tbl>
              <a:tblPr firstRow="1" bandRow="1">
                <a:tableStyleId>{5C22544A-7EE6-4342-B048-85BDC9FD1C3A}</a:tableStyleId>
              </a:tblPr>
              <a:tblGrid>
                <a:gridCol w="576064"/>
                <a:gridCol w="432048"/>
              </a:tblGrid>
              <a:tr h="272030">
                <a:tc>
                  <a:txBody>
                    <a:bodyPr/>
                    <a:lstStyle/>
                    <a:p>
                      <a:r>
                        <a:rPr lang="en-US" sz="800" dirty="0" err="1" smtClean="0"/>
                        <a:t>culoare</a:t>
                      </a:r>
                      <a:endParaRPr lang="ro-RO" sz="800" dirty="0"/>
                    </a:p>
                  </a:txBody>
                  <a:tcPr/>
                </a:tc>
                <a:tc>
                  <a:txBody>
                    <a:bodyPr/>
                    <a:lstStyle/>
                    <a:p>
                      <a:r>
                        <a:rPr lang="en-US" sz="800" dirty="0" smtClean="0"/>
                        <a:t>cod</a:t>
                      </a:r>
                      <a:endParaRPr lang="ro-RO" sz="800" dirty="0"/>
                    </a:p>
                  </a:txBody>
                  <a:tcPr/>
                </a:tc>
              </a:tr>
              <a:tr h="272030">
                <a:tc>
                  <a:txBody>
                    <a:bodyPr/>
                    <a:lstStyle/>
                    <a:p>
                      <a:r>
                        <a:rPr lang="en-US" sz="800" dirty="0" err="1" smtClean="0"/>
                        <a:t>albastru</a:t>
                      </a:r>
                      <a:endParaRPr lang="ro-RO" sz="800" dirty="0"/>
                    </a:p>
                  </a:txBody>
                  <a:tcPr/>
                </a:tc>
                <a:tc>
                  <a:txBody>
                    <a:bodyPr/>
                    <a:lstStyle/>
                    <a:p>
                      <a:r>
                        <a:rPr lang="en-US" sz="800" dirty="0" smtClean="0"/>
                        <a:t>1</a:t>
                      </a:r>
                      <a:endParaRPr lang="ro-RO" sz="800" dirty="0"/>
                    </a:p>
                  </a:txBody>
                  <a:tcPr/>
                </a:tc>
              </a:tr>
              <a:tr h="272030">
                <a:tc>
                  <a:txBody>
                    <a:bodyPr/>
                    <a:lstStyle/>
                    <a:p>
                      <a:r>
                        <a:rPr lang="en-US" sz="800" dirty="0" err="1" smtClean="0"/>
                        <a:t>rosu</a:t>
                      </a:r>
                      <a:endParaRPr lang="ro-RO" sz="800" dirty="0"/>
                    </a:p>
                  </a:txBody>
                  <a:tcPr/>
                </a:tc>
                <a:tc>
                  <a:txBody>
                    <a:bodyPr/>
                    <a:lstStyle/>
                    <a:p>
                      <a:r>
                        <a:rPr lang="en-US" sz="800" dirty="0" smtClean="0"/>
                        <a:t>2</a:t>
                      </a:r>
                      <a:endParaRPr lang="ro-RO" sz="800" dirty="0"/>
                    </a:p>
                  </a:txBody>
                  <a:tcPr/>
                </a:tc>
              </a:tr>
              <a:tr h="272030">
                <a:tc>
                  <a:txBody>
                    <a:bodyPr/>
                    <a:lstStyle/>
                    <a:p>
                      <a:r>
                        <a:rPr lang="en-US" sz="800" dirty="0" err="1" smtClean="0"/>
                        <a:t>galben</a:t>
                      </a:r>
                      <a:endParaRPr lang="ro-RO" sz="800" dirty="0"/>
                    </a:p>
                  </a:txBody>
                  <a:tcPr/>
                </a:tc>
                <a:tc>
                  <a:txBody>
                    <a:bodyPr/>
                    <a:lstStyle/>
                    <a:p>
                      <a:r>
                        <a:rPr lang="en-US" sz="800" dirty="0" smtClean="0"/>
                        <a:t>3</a:t>
                      </a:r>
                      <a:endParaRPr lang="ro-RO" sz="800" dirty="0"/>
                    </a:p>
                  </a:txBody>
                  <a:tcPr/>
                </a:tc>
              </a:tr>
              <a:tr h="272030">
                <a:tc>
                  <a:txBody>
                    <a:bodyPr/>
                    <a:lstStyle/>
                    <a:p>
                      <a:r>
                        <a:rPr lang="en-US" sz="800" dirty="0" err="1" smtClean="0"/>
                        <a:t>verde</a:t>
                      </a:r>
                      <a:endParaRPr lang="ro-RO" sz="800" dirty="0"/>
                    </a:p>
                  </a:txBody>
                  <a:tcPr/>
                </a:tc>
                <a:tc>
                  <a:txBody>
                    <a:bodyPr/>
                    <a:lstStyle/>
                    <a:p>
                      <a:r>
                        <a:rPr lang="en-US" sz="800" dirty="0" smtClean="0"/>
                        <a:t>4</a:t>
                      </a:r>
                      <a:endParaRPr lang="ro-RO" sz="800" dirty="0"/>
                    </a:p>
                  </a:txBody>
                  <a:tcPr/>
                </a:tc>
              </a:tr>
              <a:tr h="272030">
                <a:tc>
                  <a:txBody>
                    <a:bodyPr/>
                    <a:lstStyle/>
                    <a:p>
                      <a:r>
                        <a:rPr lang="en-US" sz="800" dirty="0" smtClean="0"/>
                        <a:t>violet</a:t>
                      </a:r>
                      <a:endParaRPr lang="ro-RO" sz="800" dirty="0"/>
                    </a:p>
                  </a:txBody>
                  <a:tcPr/>
                </a:tc>
                <a:tc>
                  <a:txBody>
                    <a:bodyPr/>
                    <a:lstStyle/>
                    <a:p>
                      <a:r>
                        <a:rPr lang="en-US" sz="800" dirty="0" smtClean="0"/>
                        <a:t>5</a:t>
                      </a:r>
                      <a:endParaRPr lang="ro-RO" sz="800" dirty="0"/>
                    </a:p>
                  </a:txBody>
                  <a:tcPr/>
                </a:tc>
              </a:tr>
            </a:tbl>
          </a:graphicData>
        </a:graphic>
      </p:graphicFrame>
    </p:spTree>
    <p:extLst>
      <p:ext uri="{BB962C8B-B14F-4D97-AF65-F5344CB8AC3E}">
        <p14:creationId xmlns="" xmlns:p14="http://schemas.microsoft.com/office/powerpoint/2010/main" val="535394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332656"/>
            <a:ext cx="8229600" cy="6072230"/>
          </a:xfrm>
        </p:spPr>
        <p:txBody>
          <a:bodyPr>
            <a:normAutofit/>
          </a:bodyPr>
          <a:lstStyle/>
          <a:p>
            <a:pPr algn="just">
              <a:buNone/>
            </a:pPr>
            <a:r>
              <a:rPr lang="vi-VN" sz="1800" dirty="0">
                <a:latin typeface="Calibri" pitchFamily="34" charset="0"/>
                <a:cs typeface="Calibri" pitchFamily="34" charset="0"/>
              </a:rPr>
              <a:t>Datele statistice pot fi obținute din surse existente sau pot fi colectate din </a:t>
            </a:r>
            <a:r>
              <a:rPr lang="vi-VN" sz="1800" b="1" dirty="0">
                <a:latin typeface="Calibri" pitchFamily="34" charset="0"/>
                <a:cs typeface="Calibri" pitchFamily="34" charset="0"/>
              </a:rPr>
              <a:t>sondaje de opinie</a:t>
            </a:r>
            <a:r>
              <a:rPr lang="vi-VN" sz="1800" dirty="0">
                <a:latin typeface="Calibri" pitchFamily="34" charset="0"/>
                <a:cs typeface="Calibri" pitchFamily="34" charset="0"/>
              </a:rPr>
              <a:t> și din </a:t>
            </a:r>
            <a:r>
              <a:rPr lang="vi-VN" sz="1800" b="1" dirty="0">
                <a:latin typeface="Calibri" pitchFamily="34" charset="0"/>
                <a:cs typeface="Calibri" pitchFamily="34" charset="0"/>
              </a:rPr>
              <a:t>studii experimentale. </a:t>
            </a:r>
            <a:r>
              <a:rPr lang="vi-VN" sz="1800" dirty="0">
                <a:latin typeface="Calibri" pitchFamily="34" charset="0"/>
                <a:cs typeface="Calibri" pitchFamily="34" charset="0"/>
              </a:rPr>
              <a:t>Multe din datele necesare pentru diverse analize există deja. Companiile dețin date despre angajați, clienți, tranzacții.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Date </a:t>
            </a:r>
            <a:r>
              <a:rPr lang="vi-VN" sz="1800" dirty="0">
                <a:latin typeface="Calibri" pitchFamily="34" charset="0"/>
                <a:cs typeface="Calibri" pitchFamily="34" charset="0"/>
              </a:rPr>
              <a:t>legate de salarii, vârstă, experiență în muncă există de asemenea în departamentul de resurse umane al fiecărei instituții. Unele dintre aceste date pot fi publice, altele sunt însă confidențiale.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Există </a:t>
            </a:r>
            <a:r>
              <a:rPr lang="vi-VN" sz="1800" dirty="0">
                <a:latin typeface="Calibri" pitchFamily="34" charset="0"/>
                <a:cs typeface="Calibri" pitchFamily="34" charset="0"/>
              </a:rPr>
              <a:t>numeroase baze de date internaționale care pot fi liber accesate, multe dintre companii au pagini de web cu informații generale despre firmă, domeniu de activitate, produse, prețuri. O altă sursă de date importantă sunt agențiile guvernamentale, care pot oferi o cantitate considerabilă de date. </a:t>
            </a:r>
            <a:endParaRPr lang="en-US" sz="1800" b="1"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07704" y="4581128"/>
            <a:ext cx="4357687" cy="1847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325429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Surse</a:t>
            </a:r>
            <a:r>
              <a:rPr lang="en-GB" dirty="0" smtClean="0"/>
              <a:t> de date </a:t>
            </a:r>
            <a:r>
              <a:rPr lang="en-GB" dirty="0" err="1" smtClean="0"/>
              <a:t>statistice</a:t>
            </a:r>
            <a:r>
              <a:rPr lang="en-GB" dirty="0" smtClean="0"/>
              <a:t> </a:t>
            </a:r>
            <a:endParaRPr lang="en-GB" dirty="0"/>
          </a:p>
        </p:txBody>
      </p:sp>
      <p:sp>
        <p:nvSpPr>
          <p:cNvPr id="3" name="Content Placeholder 2"/>
          <p:cNvSpPr>
            <a:spLocks noGrp="1"/>
          </p:cNvSpPr>
          <p:nvPr>
            <p:ph idx="1"/>
          </p:nvPr>
        </p:nvSpPr>
        <p:spPr>
          <a:xfrm>
            <a:off x="285720" y="1600200"/>
            <a:ext cx="8572560" cy="4525963"/>
          </a:xfrm>
        </p:spPr>
        <p:txBody>
          <a:bodyPr>
            <a:normAutofit lnSpcReduction="10000"/>
          </a:bodyPr>
          <a:lstStyle/>
          <a:p>
            <a:pPr algn="just">
              <a:buNone/>
            </a:pPr>
            <a:r>
              <a:rPr lang="vi-VN" sz="1800" dirty="0" smtClean="0">
                <a:solidFill>
                  <a:schemeClr val="tx1"/>
                </a:solidFill>
                <a:latin typeface="Calibri" pitchFamily="34" charset="0"/>
                <a:cs typeface="Calibri" pitchFamily="34" charset="0"/>
              </a:rPr>
              <a:t>În scopul aplicării metodelor statistice de analiză a fenomenelor şi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proceselor social-economice este necesar să avem la dispoziţie </a:t>
            </a:r>
            <a:r>
              <a:rPr lang="vi-VN" sz="1800" b="1" dirty="0" smtClean="0">
                <a:solidFill>
                  <a:schemeClr val="tx1"/>
                </a:solidFill>
                <a:latin typeface="Calibri" pitchFamily="34" charset="0"/>
                <a:cs typeface="Calibri" pitchFamily="34" charset="0"/>
              </a:rPr>
              <a:t>date</a:t>
            </a:r>
            <a:r>
              <a:rPr lang="en-GB" sz="1800" b="1" dirty="0" smtClean="0">
                <a:solidFill>
                  <a:schemeClr val="tx1"/>
                </a:solidFill>
                <a:latin typeface="Calibri" pitchFamily="34" charset="0"/>
                <a:cs typeface="Calibri" pitchFamily="34" charset="0"/>
              </a:rPr>
              <a:t> </a:t>
            </a:r>
            <a:r>
              <a:rPr lang="vi-VN" sz="1800" b="1" dirty="0" smtClean="0">
                <a:solidFill>
                  <a:schemeClr val="tx1"/>
                </a:solidFill>
                <a:latin typeface="Calibri" pitchFamily="34" charset="0"/>
                <a:cs typeface="Calibri" pitchFamily="34" charset="0"/>
              </a:rPr>
              <a:t>statistice</a:t>
            </a:r>
            <a:r>
              <a:rPr lang="vi-VN" sz="1800" dirty="0" smtClean="0">
                <a:solidFill>
                  <a:schemeClr val="tx1"/>
                </a:solidFill>
                <a:latin typeface="Calibri" pitchFamily="34" charset="0"/>
                <a:cs typeface="Calibri" pitchFamily="34" charset="0"/>
              </a:rPr>
              <a:t>. </a:t>
            </a:r>
            <a:endParaRPr lang="en-GB"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Putem să obţinem aceste informaţii din datele deja publicate (de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instituţii specializate, de exemplu), sau putem să construim un experiment, o</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anchetă, un sondaj. Deci, o clasificare a surselor de date statistice poate fi:</a:t>
            </a:r>
            <a:r>
              <a:rPr lang="en-GB" sz="1800" dirty="0" smtClean="0">
                <a:solidFill>
                  <a:schemeClr val="tx1"/>
                </a:solidFill>
                <a:latin typeface="Calibri" pitchFamily="34" charset="0"/>
                <a:cs typeface="Calibri" pitchFamily="34" charset="0"/>
              </a:rPr>
              <a:t> </a:t>
            </a:r>
            <a:r>
              <a:rPr lang="vi-VN" sz="1800" b="1" dirty="0" smtClean="0">
                <a:solidFill>
                  <a:schemeClr val="tx1"/>
                </a:solidFill>
                <a:latin typeface="Calibri" pitchFamily="34" charset="0"/>
                <a:cs typeface="Calibri" pitchFamily="34" charset="0"/>
              </a:rPr>
              <a:t>surse primare şi surse secundare </a:t>
            </a:r>
            <a:r>
              <a:rPr lang="vi-VN" sz="1800" dirty="0" smtClean="0">
                <a:solidFill>
                  <a:schemeClr val="tx1"/>
                </a:solidFill>
                <a:latin typeface="Calibri" pitchFamily="34" charset="0"/>
                <a:cs typeface="Calibri" pitchFamily="34" charset="0"/>
              </a:rPr>
              <a:t>de date.</a:t>
            </a:r>
            <a:endParaRPr lang="en-GB" sz="1800" dirty="0" smtClean="0">
              <a:solidFill>
                <a:schemeClr val="tx1"/>
              </a:solidFill>
              <a:latin typeface="Calibri" pitchFamily="34" charset="0"/>
              <a:cs typeface="Calibri" pitchFamily="34" charset="0"/>
            </a:endParaRPr>
          </a:p>
          <a:p>
            <a:pPr algn="just">
              <a:buNone/>
            </a:pPr>
            <a:endParaRPr lang="vi-VN" sz="1800" dirty="0" smtClean="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 Dacă datele statistice sunt obţinute direct prin organizarea unei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observări statistice (totale sau parţiale), atunci persoana sau instituţia care 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realizat o astfel de observare este o </a:t>
            </a:r>
            <a:r>
              <a:rPr lang="vi-VN" sz="1800" b="1" dirty="0" smtClean="0">
                <a:solidFill>
                  <a:schemeClr val="tx1"/>
                </a:solidFill>
                <a:latin typeface="Calibri" pitchFamily="34" charset="0"/>
                <a:cs typeface="Calibri" pitchFamily="34" charset="0"/>
              </a:rPr>
              <a:t>sursă primară de date statistice. </a:t>
            </a:r>
            <a:endParaRPr lang="en-GB" sz="1800" b="1"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Dacă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datele sunt prelucrate în tabele şi grafice, în scopuri publice sau private, ele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vor fi </a:t>
            </a:r>
            <a:r>
              <a:rPr lang="vi-VN" sz="1800" b="1" dirty="0" smtClean="0">
                <a:solidFill>
                  <a:schemeClr val="tx1"/>
                </a:solidFill>
                <a:latin typeface="Calibri" pitchFamily="34" charset="0"/>
                <a:cs typeface="Calibri" pitchFamily="34" charset="0"/>
              </a:rPr>
              <a:t>surse secundare de date</a:t>
            </a:r>
            <a:r>
              <a:rPr lang="vi-VN" sz="1800" dirty="0" smtClean="0">
                <a:solidFill>
                  <a:schemeClr val="tx1"/>
                </a:solidFill>
                <a:latin typeface="Calibri" pitchFamily="34" charset="0"/>
                <a:cs typeface="Calibri" pitchFamily="34" charset="0"/>
              </a:rPr>
              <a:t>. </a:t>
            </a: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rmAutofit/>
          </a:bodyPr>
          <a:lstStyle/>
          <a:p>
            <a:pPr algn="just">
              <a:buNone/>
            </a:pPr>
            <a:r>
              <a:rPr lang="vi-VN" sz="2000" b="1" dirty="0" smtClean="0">
                <a:solidFill>
                  <a:schemeClr val="tx1"/>
                </a:solidFill>
                <a:latin typeface="Calibri" pitchFamily="34" charset="0"/>
                <a:cs typeface="Calibri" pitchFamily="34" charset="0"/>
              </a:rPr>
              <a:t>Spre exemplu</a:t>
            </a:r>
            <a:r>
              <a:rPr lang="vi-VN" sz="2000" dirty="0" smtClean="0">
                <a:solidFill>
                  <a:schemeClr val="tx1"/>
                </a:solidFill>
                <a:latin typeface="Calibri" pitchFamily="34" charset="0"/>
                <a:cs typeface="Calibri" pitchFamily="34" charset="0"/>
              </a:rPr>
              <a:t>, Direcţia Generală de Statistică Regională Bucureşti a publicat, în septembrie</a:t>
            </a:r>
            <a:r>
              <a:rPr lang="en-GB" sz="2000" dirty="0" smtClean="0">
                <a:solidFill>
                  <a:schemeClr val="tx1"/>
                </a:solidFill>
                <a:latin typeface="Calibri" pitchFamily="34" charset="0"/>
                <a:cs typeface="Calibri" pitchFamily="34" charset="0"/>
              </a:rPr>
              <a:t> </a:t>
            </a:r>
            <a:r>
              <a:rPr lang="vi-VN" sz="2000" dirty="0" smtClean="0">
                <a:solidFill>
                  <a:schemeClr val="tx1"/>
                </a:solidFill>
                <a:latin typeface="Calibri" pitchFamily="34" charset="0"/>
                <a:cs typeface="Calibri" pitchFamily="34" charset="0"/>
              </a:rPr>
              <a:t>2008, în Buletinul statistic pentru trimestrul II al anului 2008, mişcarea naturală a populaţiei</a:t>
            </a:r>
            <a:r>
              <a:rPr lang="en-GB" sz="2000" dirty="0" smtClean="0">
                <a:solidFill>
                  <a:schemeClr val="tx1"/>
                </a:solidFill>
                <a:latin typeface="Calibri" pitchFamily="34" charset="0"/>
                <a:cs typeface="Calibri" pitchFamily="34" charset="0"/>
              </a:rPr>
              <a:t> </a:t>
            </a:r>
            <a:r>
              <a:rPr lang="vi-VN" sz="2000" dirty="0" smtClean="0">
                <a:solidFill>
                  <a:schemeClr val="tx1"/>
                </a:solidFill>
                <a:latin typeface="Calibri" pitchFamily="34" charset="0"/>
                <a:cs typeface="Calibri" pitchFamily="34" charset="0"/>
              </a:rPr>
              <a:t>oraşului în semestrul I al anului 2008, veniturile personalului salariat, numărul şomerilor la 30</a:t>
            </a:r>
            <a:r>
              <a:rPr lang="en-GB" sz="2000" dirty="0" smtClean="0">
                <a:solidFill>
                  <a:schemeClr val="tx1"/>
                </a:solidFill>
                <a:latin typeface="Calibri" pitchFamily="34" charset="0"/>
                <a:cs typeface="Calibri" pitchFamily="34" charset="0"/>
              </a:rPr>
              <a:t> </a:t>
            </a:r>
            <a:r>
              <a:rPr lang="vi-VN" sz="2000" dirty="0" smtClean="0">
                <a:solidFill>
                  <a:schemeClr val="tx1"/>
                </a:solidFill>
                <a:latin typeface="Calibri" pitchFamily="34" charset="0"/>
                <a:cs typeface="Calibri" pitchFamily="34" charset="0"/>
              </a:rPr>
              <a:t>iunie 2008, producţia principalelor produse industriale fabricate în Municipiul Bucureşti,</a:t>
            </a:r>
            <a:r>
              <a:rPr lang="en-GB" sz="2000" dirty="0" smtClean="0">
                <a:solidFill>
                  <a:schemeClr val="tx1"/>
                </a:solidFill>
                <a:latin typeface="Calibri" pitchFamily="34" charset="0"/>
                <a:cs typeface="Calibri" pitchFamily="34" charset="0"/>
              </a:rPr>
              <a:t> </a:t>
            </a:r>
            <a:r>
              <a:rPr lang="vi-VN" sz="2000" dirty="0" smtClean="0">
                <a:solidFill>
                  <a:schemeClr val="tx1"/>
                </a:solidFill>
                <a:latin typeface="Calibri" pitchFamily="34" charset="0"/>
                <a:cs typeface="Calibri" pitchFamily="34" charset="0"/>
              </a:rPr>
              <a:t>dinamica cifrei de afaceri pentru întreprinderile cu activitate principală de comerţ cu amănuntul şi</a:t>
            </a:r>
            <a:r>
              <a:rPr lang="en-GB" sz="2000" dirty="0" smtClean="0">
                <a:solidFill>
                  <a:schemeClr val="tx1"/>
                </a:solidFill>
                <a:latin typeface="Calibri" pitchFamily="34" charset="0"/>
                <a:cs typeface="Calibri" pitchFamily="34" charset="0"/>
              </a:rPr>
              <a:t> </a:t>
            </a:r>
            <a:r>
              <a:rPr lang="vi-VN" sz="2000" dirty="0" smtClean="0">
                <a:solidFill>
                  <a:schemeClr val="tx1"/>
                </a:solidFill>
                <a:latin typeface="Calibri" pitchFamily="34" charset="0"/>
                <a:cs typeface="Calibri" pitchFamily="34" charset="0"/>
              </a:rPr>
              <a:t>servicii de piaţă etc. </a:t>
            </a:r>
            <a:endParaRPr lang="en-US" sz="2000" dirty="0" smtClean="0">
              <a:solidFill>
                <a:schemeClr val="tx1"/>
              </a:solidFill>
              <a:latin typeface="Calibri" pitchFamily="34" charset="0"/>
              <a:cs typeface="Calibri" pitchFamily="34" charset="0"/>
            </a:endParaRPr>
          </a:p>
          <a:p>
            <a:pPr algn="just">
              <a:buNone/>
            </a:pPr>
            <a:endParaRPr lang="en-US" sz="2000" dirty="0" smtClean="0">
              <a:solidFill>
                <a:schemeClr val="tx1"/>
              </a:solidFill>
              <a:latin typeface="Calibri" pitchFamily="34" charset="0"/>
              <a:cs typeface="Calibri" pitchFamily="34" charset="0"/>
            </a:endParaRPr>
          </a:p>
          <a:p>
            <a:pPr algn="just">
              <a:buNone/>
            </a:pPr>
            <a:endParaRPr lang="en-US" sz="2000" dirty="0" smtClean="0">
              <a:solidFill>
                <a:schemeClr val="tx1"/>
              </a:solidFill>
              <a:latin typeface="Calibri" pitchFamily="34" charset="0"/>
              <a:cs typeface="Calibri" pitchFamily="34" charset="0"/>
            </a:endParaRPr>
          </a:p>
          <a:p>
            <a:pPr algn="just">
              <a:buNone/>
            </a:pPr>
            <a:r>
              <a:rPr lang="vi-VN" sz="2000" dirty="0" smtClean="0">
                <a:solidFill>
                  <a:schemeClr val="tx1"/>
                </a:solidFill>
                <a:latin typeface="Calibri" pitchFamily="34" charset="0"/>
                <a:cs typeface="Calibri" pitchFamily="34" charset="0"/>
              </a:rPr>
              <a:t>Toate aceste informaţii publicate se constituie în surse </a:t>
            </a:r>
            <a:r>
              <a:rPr lang="en-GB" sz="2000" dirty="0" smtClean="0">
                <a:solidFill>
                  <a:schemeClr val="tx1"/>
                </a:solidFill>
                <a:latin typeface="Calibri" pitchFamily="34" charset="0"/>
                <a:cs typeface="Calibri" pitchFamily="34" charset="0"/>
              </a:rPr>
              <a:t> </a:t>
            </a:r>
            <a:r>
              <a:rPr lang="vi-VN" sz="2000" dirty="0" smtClean="0">
                <a:solidFill>
                  <a:schemeClr val="tx1"/>
                </a:solidFill>
                <a:latin typeface="Calibri" pitchFamily="34" charset="0"/>
                <a:cs typeface="Calibri" pitchFamily="34" charset="0"/>
              </a:rPr>
              <a:t>secundare de date</a:t>
            </a:r>
            <a:r>
              <a:rPr lang="en-GB" sz="2000" dirty="0" smtClean="0">
                <a:solidFill>
                  <a:schemeClr val="tx1"/>
                </a:solidFill>
                <a:latin typeface="Calibri" pitchFamily="34" charset="0"/>
                <a:cs typeface="Calibri" pitchFamily="34" charset="0"/>
              </a:rPr>
              <a:t> </a:t>
            </a:r>
            <a:r>
              <a:rPr lang="vi-VN" sz="2000" dirty="0" smtClean="0">
                <a:solidFill>
                  <a:schemeClr val="tx1"/>
                </a:solidFill>
                <a:latin typeface="Calibri" pitchFamily="34" charset="0"/>
                <a:cs typeface="Calibri" pitchFamily="34" charset="0"/>
              </a:rPr>
              <a:t>statistice.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4625989"/>
          </a:xfrm>
        </p:spPr>
        <p:txBody>
          <a:bodyPr>
            <a:normAutofit/>
          </a:bodyPr>
          <a:lstStyle/>
          <a:p>
            <a:pPr algn="just">
              <a:buNone/>
            </a:pPr>
            <a:r>
              <a:rPr lang="vi-VN" b="1" dirty="0" smtClean="0">
                <a:solidFill>
                  <a:schemeClr val="tx1"/>
                </a:solidFill>
                <a:latin typeface="Calibri" pitchFamily="34" charset="0"/>
                <a:cs typeface="Calibri" pitchFamily="34" charset="0"/>
              </a:rPr>
              <a:t>Supraviețuirea bolnavilor de cancer: </a:t>
            </a:r>
            <a:r>
              <a:rPr lang="vi-VN" dirty="0" smtClean="0">
                <a:solidFill>
                  <a:schemeClr val="tx1"/>
                </a:solidFill>
                <a:latin typeface="Calibri" pitchFamily="34" charset="0"/>
                <a:cs typeface="Calibri" pitchFamily="34" charset="0"/>
              </a:rPr>
              <a:t>Un pacient cu cancer vrea să știe probabilitatea</a:t>
            </a:r>
            <a:r>
              <a:rPr lang="en-US" dirty="0" smtClean="0">
                <a:solidFill>
                  <a:schemeClr val="tx1"/>
                </a:solidFill>
                <a:latin typeface="Calibri" pitchFamily="34" charset="0"/>
                <a:cs typeface="Calibri" pitchFamily="34" charset="0"/>
              </a:rPr>
              <a:t> </a:t>
            </a:r>
            <a:r>
              <a:rPr lang="vi-VN" dirty="0" smtClean="0">
                <a:solidFill>
                  <a:schemeClr val="tx1"/>
                </a:solidFill>
                <a:latin typeface="Calibri" pitchFamily="34" charset="0"/>
                <a:cs typeface="Calibri" pitchFamily="34" charset="0"/>
              </a:rPr>
              <a:t>că va supraviețui cel puțin 5 ani. Colectând date despre </a:t>
            </a:r>
            <a:r>
              <a:rPr lang="en-US" dirty="0" err="1" smtClean="0">
                <a:solidFill>
                  <a:schemeClr val="tx1"/>
                </a:solidFill>
                <a:latin typeface="Calibri" pitchFamily="34" charset="0"/>
                <a:cs typeface="Calibri" pitchFamily="34" charset="0"/>
              </a:rPr>
              <a:t>ratele</a:t>
            </a:r>
            <a:r>
              <a:rPr lang="en-US" dirty="0" smtClean="0">
                <a:solidFill>
                  <a:schemeClr val="tx1"/>
                </a:solidFill>
                <a:latin typeface="Calibri" pitchFamily="34" charset="0"/>
                <a:cs typeface="Calibri" pitchFamily="34" charset="0"/>
              </a:rPr>
              <a:t> de </a:t>
            </a:r>
            <a:r>
              <a:rPr lang="vi-VN" dirty="0" smtClean="0">
                <a:solidFill>
                  <a:schemeClr val="tx1"/>
                </a:solidFill>
                <a:latin typeface="Calibri" pitchFamily="34" charset="0"/>
                <a:cs typeface="Calibri" pitchFamily="34" charset="0"/>
              </a:rPr>
              <a:t>supraviețuire</a:t>
            </a:r>
            <a:r>
              <a:rPr lang="en-US" dirty="0" smtClean="0">
                <a:solidFill>
                  <a:schemeClr val="tx1"/>
                </a:solidFill>
                <a:latin typeface="Calibri" pitchFamily="34" charset="0"/>
                <a:cs typeface="Calibri" pitchFamily="34" charset="0"/>
              </a:rPr>
              <a:t> </a:t>
            </a:r>
            <a:r>
              <a:rPr lang="vi-VN" dirty="0" smtClean="0">
                <a:solidFill>
                  <a:schemeClr val="tx1"/>
                </a:solidFill>
                <a:latin typeface="Calibri" pitchFamily="34" charset="0"/>
                <a:cs typeface="Calibri" pitchFamily="34" charset="0"/>
              </a:rPr>
              <a:t>ale persoanelor aflate într-o situație similară, este posibil</a:t>
            </a:r>
            <a:r>
              <a:rPr lang="en-US" dirty="0" smtClean="0">
                <a:solidFill>
                  <a:schemeClr val="tx1"/>
                </a:solidFill>
                <a:latin typeface="Calibri" pitchFamily="34" charset="0"/>
                <a:cs typeface="Calibri" pitchFamily="34" charset="0"/>
              </a:rPr>
              <a:t> s</a:t>
            </a:r>
            <a:r>
              <a:rPr lang="vi-VN" dirty="0" smtClean="0">
                <a:solidFill>
                  <a:schemeClr val="tx1"/>
                </a:solidFill>
                <a:latin typeface="Calibri" pitchFamily="34" charset="0"/>
                <a:cs typeface="Calibri" pitchFamily="34" charset="0"/>
              </a:rPr>
              <a:t>ă obține</a:t>
            </a:r>
            <a:r>
              <a:rPr lang="en-US" dirty="0" smtClean="0">
                <a:solidFill>
                  <a:schemeClr val="tx1"/>
                </a:solidFill>
                <a:latin typeface="Calibri" pitchFamily="34" charset="0"/>
                <a:cs typeface="Calibri" pitchFamily="34" charset="0"/>
              </a:rPr>
              <a:t>m o </a:t>
            </a:r>
            <a:r>
              <a:rPr lang="en-US" dirty="0" err="1" smtClean="0">
                <a:solidFill>
                  <a:schemeClr val="tx1"/>
                </a:solidFill>
                <a:latin typeface="Calibri" pitchFamily="34" charset="0"/>
                <a:cs typeface="Calibri" pitchFamily="34" charset="0"/>
              </a:rPr>
              <a:t>estimare</a:t>
            </a:r>
            <a:r>
              <a:rPr lang="en-US" dirty="0" smtClean="0">
                <a:solidFill>
                  <a:schemeClr val="tx1"/>
                </a:solidFill>
                <a:latin typeface="Calibri" pitchFamily="34" charset="0"/>
                <a:cs typeface="Calibri" pitchFamily="34" charset="0"/>
              </a:rPr>
              <a:t> </a:t>
            </a:r>
            <a:r>
              <a:rPr lang="vi-VN" dirty="0" smtClean="0">
                <a:solidFill>
                  <a:schemeClr val="tx1"/>
                </a:solidFill>
                <a:latin typeface="Calibri" pitchFamily="34" charset="0"/>
                <a:cs typeface="Calibri" pitchFamily="34" charset="0"/>
              </a:rPr>
              <a:t> empirică</a:t>
            </a:r>
            <a:r>
              <a:rPr lang="en-US" dirty="0" smtClean="0">
                <a:solidFill>
                  <a:schemeClr val="tx1"/>
                </a:solidFill>
                <a:latin typeface="Calibri" pitchFamily="34" charset="0"/>
                <a:cs typeface="Calibri" pitchFamily="34" charset="0"/>
              </a:rPr>
              <a:t> a </a:t>
            </a:r>
            <a:r>
              <a:rPr lang="en-US" dirty="0" err="1" smtClean="0">
                <a:solidFill>
                  <a:schemeClr val="tx1"/>
                </a:solidFill>
                <a:latin typeface="Calibri" pitchFamily="34" charset="0"/>
                <a:cs typeface="Calibri" pitchFamily="34" charset="0"/>
              </a:rPr>
              <a:t>ratelor</a:t>
            </a:r>
            <a:r>
              <a:rPr lang="en-US" dirty="0" smtClean="0">
                <a:solidFill>
                  <a:schemeClr val="tx1"/>
                </a:solidFill>
                <a:latin typeface="Calibri" pitchFamily="34" charset="0"/>
                <a:cs typeface="Calibri" pitchFamily="34" charset="0"/>
              </a:rPr>
              <a:t> de </a:t>
            </a:r>
            <a:r>
              <a:rPr lang="vi-VN" dirty="0" smtClean="0">
                <a:solidFill>
                  <a:schemeClr val="tx1"/>
                </a:solidFill>
                <a:latin typeface="Calibri" pitchFamily="34" charset="0"/>
                <a:cs typeface="Calibri" pitchFamily="34" charset="0"/>
              </a:rPr>
              <a:t>supraviețuire. </a:t>
            </a:r>
            <a:endParaRPr lang="en-US" dirty="0" smtClean="0">
              <a:solidFill>
                <a:schemeClr val="tx1"/>
              </a:solidFill>
              <a:latin typeface="Calibri" pitchFamily="34" charset="0"/>
              <a:cs typeface="Calibri" pitchFamily="34" charset="0"/>
            </a:endParaRPr>
          </a:p>
          <a:p>
            <a:pPr algn="just">
              <a:buNone/>
            </a:pPr>
            <a:r>
              <a:rPr lang="vi-VN" dirty="0" smtClean="0">
                <a:solidFill>
                  <a:schemeClr val="tx1"/>
                </a:solidFill>
                <a:latin typeface="Calibri" pitchFamily="34" charset="0"/>
                <a:cs typeface="Calibri" pitchFamily="34" charset="0"/>
              </a:rPr>
              <a:t>Nu putem ști dacă pacientul</a:t>
            </a:r>
            <a:r>
              <a:rPr lang="en-US" dirty="0" smtClean="0">
                <a:solidFill>
                  <a:schemeClr val="tx1"/>
                </a:solidFill>
                <a:latin typeface="Calibri" pitchFamily="34" charset="0"/>
                <a:cs typeface="Calibri" pitchFamily="34" charset="0"/>
              </a:rPr>
              <a:t> </a:t>
            </a:r>
            <a:r>
              <a:rPr lang="vi-VN" dirty="0" smtClean="0">
                <a:solidFill>
                  <a:schemeClr val="tx1"/>
                </a:solidFill>
                <a:latin typeface="Calibri" pitchFamily="34" charset="0"/>
                <a:cs typeface="Calibri" pitchFamily="34" charset="0"/>
              </a:rPr>
              <a:t>supraviețuiește</a:t>
            </a:r>
            <a:r>
              <a:rPr lang="en-US" dirty="0" smtClean="0">
                <a:solidFill>
                  <a:schemeClr val="tx1"/>
                </a:solidFill>
                <a:latin typeface="Calibri" pitchFamily="34" charset="0"/>
                <a:cs typeface="Calibri" pitchFamily="34" charset="0"/>
              </a:rPr>
              <a:t> </a:t>
            </a:r>
            <a:r>
              <a:rPr lang="en-US" dirty="0" err="1" smtClean="0">
                <a:solidFill>
                  <a:schemeClr val="tx1"/>
                </a:solidFill>
                <a:latin typeface="Calibri" pitchFamily="34" charset="0"/>
                <a:cs typeface="Calibri" pitchFamily="34" charset="0"/>
              </a:rPr>
              <a:t>sau</a:t>
            </a:r>
            <a:r>
              <a:rPr lang="en-US" dirty="0" smtClean="0">
                <a:solidFill>
                  <a:schemeClr val="tx1"/>
                </a:solidFill>
                <a:latin typeface="Calibri" pitchFamily="34" charset="0"/>
                <a:cs typeface="Calibri" pitchFamily="34" charset="0"/>
              </a:rPr>
              <a:t> nu, </a:t>
            </a:r>
            <a:r>
              <a:rPr lang="vi-VN" dirty="0" smtClean="0">
                <a:solidFill>
                  <a:schemeClr val="tx1"/>
                </a:solidFill>
                <a:latin typeface="Calibri" pitchFamily="34" charset="0"/>
                <a:cs typeface="Calibri" pitchFamily="34" charset="0"/>
              </a:rPr>
              <a:t> sau chiar </a:t>
            </a:r>
            <a:r>
              <a:rPr lang="en-US" dirty="0" smtClean="0">
                <a:solidFill>
                  <a:schemeClr val="tx1"/>
                </a:solidFill>
                <a:latin typeface="Calibri" pitchFamily="34" charset="0"/>
                <a:cs typeface="Calibri" pitchFamily="34" charset="0"/>
              </a:rPr>
              <a:t>s</a:t>
            </a:r>
            <a:r>
              <a:rPr lang="vi-VN" dirty="0" smtClean="0">
                <a:solidFill>
                  <a:schemeClr val="tx1"/>
                </a:solidFill>
                <a:latin typeface="Calibri" pitchFamily="34" charset="0"/>
                <a:cs typeface="Calibri" pitchFamily="34" charset="0"/>
              </a:rPr>
              <a:t>ă ști</a:t>
            </a:r>
            <a:r>
              <a:rPr lang="en-US" dirty="0" smtClean="0">
                <a:solidFill>
                  <a:schemeClr val="tx1"/>
                </a:solidFill>
                <a:latin typeface="Calibri" pitchFamily="34" charset="0"/>
                <a:cs typeface="Calibri" pitchFamily="34" charset="0"/>
              </a:rPr>
              <a:t>m</a:t>
            </a:r>
            <a:r>
              <a:rPr lang="vi-VN" dirty="0" smtClean="0">
                <a:solidFill>
                  <a:schemeClr val="tx1"/>
                </a:solidFill>
                <a:latin typeface="Calibri" pitchFamily="34" charset="0"/>
                <a:cs typeface="Calibri" pitchFamily="34" charset="0"/>
              </a:rPr>
              <a:t> exact care este probabilitatea supraviețuirii. </a:t>
            </a:r>
            <a:endParaRPr lang="en-US" dirty="0" smtClean="0">
              <a:solidFill>
                <a:schemeClr val="tx1"/>
              </a:solidFill>
              <a:latin typeface="Calibri" pitchFamily="34" charset="0"/>
              <a:cs typeface="Calibri" pitchFamily="34" charset="0"/>
            </a:endParaRPr>
          </a:p>
          <a:p>
            <a:pPr algn="just">
              <a:buNone/>
            </a:pPr>
            <a:endParaRPr lang="en-US" dirty="0" smtClean="0">
              <a:solidFill>
                <a:schemeClr val="tx1"/>
              </a:solidFill>
              <a:latin typeface="Calibri" pitchFamily="34" charset="0"/>
              <a:cs typeface="Calibri" pitchFamily="34" charset="0"/>
            </a:endParaRPr>
          </a:p>
          <a:p>
            <a:pPr algn="just">
              <a:buNone/>
            </a:pPr>
            <a:r>
              <a:rPr lang="en-US" b="1" dirty="0" smtClean="0">
                <a:solidFill>
                  <a:schemeClr val="tx1"/>
                </a:solidFill>
                <a:latin typeface="Calibri" pitchFamily="34" charset="0"/>
                <a:cs typeface="Calibri" pitchFamily="34" charset="0"/>
              </a:rPr>
              <a:t>PUTEM INS</a:t>
            </a:r>
            <a:r>
              <a:rPr lang="vi-VN" b="1" dirty="0" smtClean="0">
                <a:solidFill>
                  <a:schemeClr val="tx1"/>
                </a:solidFill>
                <a:latin typeface="Calibri" pitchFamily="34" charset="0"/>
                <a:cs typeface="Calibri" pitchFamily="34" charset="0"/>
              </a:rPr>
              <a:t>Ă</a:t>
            </a:r>
            <a:r>
              <a:rPr lang="en-US" b="1" dirty="0" smtClean="0">
                <a:solidFill>
                  <a:schemeClr val="tx1"/>
                </a:solidFill>
                <a:latin typeface="Calibri" pitchFamily="34" charset="0"/>
                <a:cs typeface="Calibri" pitchFamily="34" charset="0"/>
              </a:rPr>
              <a:t> </a:t>
            </a:r>
            <a:r>
              <a:rPr lang="en-US" dirty="0" smtClean="0">
                <a:solidFill>
                  <a:schemeClr val="tx1"/>
                </a:solidFill>
                <a:latin typeface="Calibri" pitchFamily="34" charset="0"/>
                <a:cs typeface="Calibri" pitchFamily="34" charset="0"/>
              </a:rPr>
              <a:t>- </a:t>
            </a:r>
            <a:r>
              <a:rPr lang="vi-VN" dirty="0" smtClean="0">
                <a:solidFill>
                  <a:schemeClr val="tx1"/>
                </a:solidFill>
                <a:latin typeface="Calibri" pitchFamily="34" charset="0"/>
                <a:cs typeface="Calibri" pitchFamily="34" charset="0"/>
              </a:rPr>
              <a:t>estima proporția de pacienți care supraviețuiesc </a:t>
            </a:r>
            <a:r>
              <a:rPr lang="en-US" dirty="0" smtClean="0">
                <a:solidFill>
                  <a:schemeClr val="tx1"/>
                </a:solidFill>
                <a:latin typeface="Calibri" pitchFamily="34" charset="0"/>
                <a:cs typeface="Calibri" pitchFamily="34" charset="0"/>
              </a:rPr>
              <a:t>(</a:t>
            </a:r>
            <a:r>
              <a:rPr lang="vi-VN" dirty="0" smtClean="0">
                <a:solidFill>
                  <a:schemeClr val="tx1"/>
                </a:solidFill>
                <a:latin typeface="Calibri" pitchFamily="34" charset="0"/>
                <a:cs typeface="Calibri" pitchFamily="34" charset="0"/>
              </a:rPr>
              <a:t>din date</a:t>
            </a:r>
            <a:r>
              <a:rPr lang="en-US" dirty="0" smtClean="0">
                <a:solidFill>
                  <a:schemeClr val="tx1"/>
                </a:solidFill>
                <a:latin typeface="Calibri" pitchFamily="34" charset="0"/>
                <a:cs typeface="Calibri" pitchFamily="34" charset="0"/>
              </a:rPr>
              <a:t> </a:t>
            </a:r>
            <a:r>
              <a:rPr lang="en-US" dirty="0" err="1" smtClean="0">
                <a:solidFill>
                  <a:schemeClr val="tx1"/>
                </a:solidFill>
                <a:latin typeface="Calibri" pitchFamily="34" charset="0"/>
                <a:cs typeface="Calibri" pitchFamily="34" charset="0"/>
              </a:rPr>
              <a:t>culese</a:t>
            </a:r>
            <a:r>
              <a:rPr lang="en-US" dirty="0" smtClean="0">
                <a:solidFill>
                  <a:schemeClr val="tx1"/>
                </a:solidFill>
                <a:latin typeface="Calibri" pitchFamily="34" charset="0"/>
                <a:cs typeface="Calibri" pitchFamily="34" charset="0"/>
              </a:rPr>
              <a:t>).</a:t>
            </a: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285728"/>
            <a:ext cx="8572560" cy="5840435"/>
          </a:xfrm>
        </p:spPr>
        <p:txBody>
          <a:bodyPr>
            <a:normAutofit/>
          </a:bodyPr>
          <a:lstStyle/>
          <a:p>
            <a:pPr>
              <a:buNone/>
            </a:pPr>
            <a:endParaRPr lang="en-GB" sz="1800" dirty="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Efectuarea unui proces de investigaţie statistică presupune </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parcurgerea a trei</a:t>
            </a:r>
            <a:r>
              <a:rPr lang="en-US"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etape distincte,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succesive:</a:t>
            </a:r>
            <a:endParaRPr lang="en-GB" sz="1800" dirty="0" smtClean="0">
              <a:solidFill>
                <a:schemeClr val="tx1"/>
              </a:solidFill>
              <a:latin typeface="Calibri" pitchFamily="34" charset="0"/>
              <a:cs typeface="Calibri" pitchFamily="34" charset="0"/>
            </a:endParaRPr>
          </a:p>
          <a:p>
            <a:pPr>
              <a:buNone/>
            </a:pPr>
            <a:endParaRPr lang="vi-VN" sz="1800" dirty="0" smtClean="0">
              <a:solidFill>
                <a:schemeClr val="tx1"/>
              </a:solidFill>
              <a:latin typeface="Calibri" pitchFamily="34" charset="0"/>
              <a:cs typeface="Calibri" pitchFamily="34" charset="0"/>
            </a:endParaRPr>
          </a:p>
          <a:p>
            <a:r>
              <a:rPr lang="vi-VN" sz="1800" dirty="0" smtClean="0">
                <a:solidFill>
                  <a:schemeClr val="tx1"/>
                </a:solidFill>
                <a:latin typeface="Calibri" pitchFamily="34" charset="0"/>
                <a:cs typeface="Calibri" pitchFamily="34" charset="0"/>
              </a:rPr>
              <a:t>etapa de culege şi înregistrare a datelor (observarea statistică);</a:t>
            </a:r>
          </a:p>
          <a:p>
            <a:r>
              <a:rPr lang="vi-VN" sz="1800" dirty="0" smtClean="0">
                <a:solidFill>
                  <a:schemeClr val="tx1"/>
                </a:solidFill>
                <a:latin typeface="Calibri" pitchFamily="34" charset="0"/>
                <a:cs typeface="Calibri" pitchFamily="34" charset="0"/>
              </a:rPr>
              <a:t>etapa de prelucrare a datelor;</a:t>
            </a:r>
          </a:p>
          <a:p>
            <a:r>
              <a:rPr lang="vi-VN" sz="1800" dirty="0" smtClean="0">
                <a:solidFill>
                  <a:schemeClr val="tx1"/>
                </a:solidFill>
                <a:latin typeface="Calibri" pitchFamily="34" charset="0"/>
                <a:cs typeface="Calibri" pitchFamily="34" charset="0"/>
              </a:rPr>
              <a:t>etapa de analiză şi interpretare a rezultatelor. </a:t>
            </a:r>
            <a:endParaRPr lang="en-GB" sz="1800" dirty="0" smtClean="0">
              <a:solidFill>
                <a:schemeClr val="tx1"/>
              </a:solidFill>
              <a:latin typeface="Calibri" pitchFamily="34" charset="0"/>
              <a:cs typeface="Calibri" pitchFamily="34" charset="0"/>
            </a:endParaRPr>
          </a:p>
          <a:p>
            <a:endParaRPr lang="en-GB" sz="1800" dirty="0">
              <a:solidFill>
                <a:schemeClr val="tx1"/>
              </a:solidFill>
              <a:latin typeface="Calibri" pitchFamily="34" charset="0"/>
              <a:cs typeface="Calibri" pitchFamily="34" charset="0"/>
            </a:endParaRPr>
          </a:p>
          <a:p>
            <a:endParaRPr lang="en-GB" sz="1800" dirty="0" smtClean="0">
              <a:solidFill>
                <a:schemeClr val="tx1"/>
              </a:solidFill>
              <a:latin typeface="Calibri" pitchFamily="34" charset="0"/>
              <a:cs typeface="Calibri" pitchFamily="34" charset="0"/>
            </a:endParaRPr>
          </a:p>
          <a:p>
            <a:pPr>
              <a:buNone/>
            </a:pPr>
            <a:r>
              <a:rPr lang="vi-VN" sz="1800" b="1" dirty="0" smtClean="0">
                <a:solidFill>
                  <a:schemeClr val="tx1"/>
                </a:solidFill>
                <a:latin typeface="Calibri" pitchFamily="34" charset="0"/>
                <a:cs typeface="Calibri" pitchFamily="34" charset="0"/>
              </a:rPr>
              <a:t>Observarea statistică </a:t>
            </a:r>
            <a:r>
              <a:rPr lang="vi-VN" sz="1800" dirty="0" smtClean="0">
                <a:solidFill>
                  <a:schemeClr val="tx1"/>
                </a:solidFill>
                <a:latin typeface="Calibri" pitchFamily="34" charset="0"/>
                <a:cs typeface="Calibri" pitchFamily="34" charset="0"/>
              </a:rPr>
              <a:t>este prima etapă a investigaţiei statistice, care  reprezintă acţiunea de culegere de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la unităţile statistice a informaţiilor referitoare la caracteristicile urmărite,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după criterii riguros stabilite.</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285728"/>
            <a:ext cx="8572560" cy="5840435"/>
          </a:xfrm>
        </p:spPr>
        <p:txBody>
          <a:bodyPr>
            <a:noAutofit/>
          </a:bodyPr>
          <a:lstStyle/>
          <a:p>
            <a:pPr>
              <a:buNone/>
            </a:pPr>
            <a:endParaRPr lang="en-GB" sz="1800" dirty="0" smtClean="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Observarea trebuie fie corespunzătoare sub aspect </a:t>
            </a:r>
            <a:r>
              <a:rPr lang="vi-VN" sz="1800" b="1" dirty="0" smtClean="0">
                <a:solidFill>
                  <a:schemeClr val="tx1"/>
                </a:solidFill>
                <a:latin typeface="Calibri" pitchFamily="34" charset="0"/>
                <a:cs typeface="Calibri" pitchFamily="34" charset="0"/>
              </a:rPr>
              <a:t>cantitativ şi calitativ.</a:t>
            </a:r>
            <a:endParaRPr lang="en-GB" sz="1800" b="1" dirty="0" smtClean="0">
              <a:solidFill>
                <a:schemeClr val="tx1"/>
              </a:solidFill>
              <a:latin typeface="Calibri" pitchFamily="34" charset="0"/>
              <a:cs typeface="Calibri" pitchFamily="34" charset="0"/>
            </a:endParaRPr>
          </a:p>
          <a:p>
            <a:pPr>
              <a:buNone/>
            </a:pPr>
            <a:endParaRPr lang="en-GB" sz="1800" dirty="0" smtClean="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 </a:t>
            </a:r>
            <a:r>
              <a:rPr lang="vi-VN" sz="1800" b="1" dirty="0" smtClean="0">
                <a:solidFill>
                  <a:schemeClr val="tx1"/>
                </a:solidFill>
                <a:latin typeface="Calibri" pitchFamily="34" charset="0"/>
                <a:cs typeface="Calibri" pitchFamily="34" charset="0"/>
              </a:rPr>
              <a:t>îndeplinirea condiţiei de cantitate </a:t>
            </a:r>
            <a:r>
              <a:rPr lang="vi-VN" sz="1800" dirty="0" smtClean="0">
                <a:solidFill>
                  <a:schemeClr val="tx1"/>
                </a:solidFill>
                <a:latin typeface="Calibri" pitchFamily="34" charset="0"/>
                <a:cs typeface="Calibri" pitchFamily="34" charset="0"/>
              </a:rPr>
              <a:t>(de volum) înseamnă obţinerea în timpul prestabilit</a:t>
            </a:r>
          </a:p>
          <a:p>
            <a:pPr>
              <a:buNone/>
            </a:pPr>
            <a:r>
              <a:rPr lang="vi-VN" sz="1800" dirty="0" smtClean="0">
                <a:solidFill>
                  <a:schemeClr val="tx1"/>
                </a:solidFill>
                <a:latin typeface="Calibri" pitchFamily="34" charset="0"/>
                <a:cs typeface="Calibri" pitchFamily="34" charset="0"/>
              </a:rPr>
              <a:t>a întregului volum de date necesar pentru atingerea tuturor obiectivelor investigaţiei</a:t>
            </a:r>
          </a:p>
          <a:p>
            <a:pPr>
              <a:buNone/>
            </a:pPr>
            <a:r>
              <a:rPr lang="vi-VN" sz="1800" dirty="0" smtClean="0">
                <a:solidFill>
                  <a:schemeClr val="tx1"/>
                </a:solidFill>
                <a:latin typeface="Calibri" pitchFamily="34" charset="0"/>
                <a:cs typeface="Calibri" pitchFamily="34" charset="0"/>
              </a:rPr>
              <a:t>statistice;</a:t>
            </a:r>
            <a:endParaRPr lang="en-GB" sz="1800" dirty="0" smtClean="0">
              <a:solidFill>
                <a:schemeClr val="tx1"/>
              </a:solidFill>
              <a:latin typeface="Calibri" pitchFamily="34" charset="0"/>
              <a:cs typeface="Calibri" pitchFamily="34" charset="0"/>
            </a:endParaRPr>
          </a:p>
          <a:p>
            <a:pPr>
              <a:buNone/>
            </a:pPr>
            <a:endParaRPr lang="vi-VN" sz="1800" dirty="0" smtClean="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 </a:t>
            </a:r>
            <a:r>
              <a:rPr lang="vi-VN" sz="1800" b="1" dirty="0" smtClean="0">
                <a:solidFill>
                  <a:schemeClr val="tx1"/>
                </a:solidFill>
                <a:latin typeface="Calibri" pitchFamily="34" charset="0"/>
                <a:cs typeface="Calibri" pitchFamily="34" charset="0"/>
              </a:rPr>
              <a:t>îndeplinirea condiţiei de calitate </a:t>
            </a:r>
            <a:r>
              <a:rPr lang="vi-VN" sz="1800" dirty="0" smtClean="0">
                <a:solidFill>
                  <a:schemeClr val="tx1"/>
                </a:solidFill>
                <a:latin typeface="Calibri" pitchFamily="34" charset="0"/>
                <a:cs typeface="Calibri" pitchFamily="34" charset="0"/>
              </a:rPr>
              <a:t>presupune asigurarea autenticităţii, a caracterului real</a:t>
            </a:r>
          </a:p>
          <a:p>
            <a:pPr>
              <a:buNone/>
            </a:pPr>
            <a:r>
              <a:rPr lang="vi-VN" sz="1800" dirty="0" smtClean="0">
                <a:solidFill>
                  <a:schemeClr val="tx1"/>
                </a:solidFill>
                <a:latin typeface="Calibri" pitchFamily="34" charset="0"/>
                <a:cs typeface="Calibri" pitchFamily="34" charset="0"/>
              </a:rPr>
              <a:t>al datelor, astfel încât rezultatele obţinute prin prelucrarea acestor date să fie cât mai</a:t>
            </a:r>
          </a:p>
          <a:p>
            <a:pPr>
              <a:buNone/>
            </a:pPr>
            <a:r>
              <a:rPr lang="vi-VN" sz="1800" dirty="0" smtClean="0">
                <a:solidFill>
                  <a:schemeClr val="tx1"/>
                </a:solidFill>
                <a:latin typeface="Calibri" pitchFamily="34" charset="0"/>
                <a:cs typeface="Calibri" pitchFamily="34" charset="0"/>
              </a:rPr>
              <a:t>exacte şi să ducă la adoptarea unor decizii cât mai pertinente.</a:t>
            </a:r>
          </a:p>
          <a:p>
            <a:pPr>
              <a:buNone/>
            </a:pPr>
            <a:endParaRPr lang="en-GB" sz="1800" dirty="0" smtClean="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În cazul în care pentru obţinerea datelor statistice este necesară organizarea unei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investigaţii statistice, atunci ea trebuie făcută în conformitate cu un anumit plan, pentru a ne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asigura că obţinem, cu un minim de resurse materiale şi financiare, rezultate cât mai exacte şi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mai pertinente.</a:t>
            </a:r>
            <a:endParaRPr lang="en-GB" sz="1800" dirty="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285728"/>
            <a:ext cx="8572560" cy="5840435"/>
          </a:xfrm>
        </p:spPr>
        <p:txBody>
          <a:bodyPr>
            <a:noAutofit/>
          </a:bodyPr>
          <a:lstStyle/>
          <a:p>
            <a:pPr>
              <a:buNone/>
            </a:pPr>
            <a:endParaRPr lang="en-GB" sz="1800" dirty="0" smtClean="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Observarea se efectuează după un plan riguros, care trebuie să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cuprindă:</a:t>
            </a:r>
            <a:endParaRPr lang="en-GB" sz="1800" dirty="0" smtClean="0">
              <a:solidFill>
                <a:schemeClr val="tx1"/>
              </a:solidFill>
              <a:latin typeface="Calibri" pitchFamily="34" charset="0"/>
              <a:cs typeface="Calibri" pitchFamily="34" charset="0"/>
            </a:endParaRPr>
          </a:p>
          <a:p>
            <a:pPr>
              <a:buNone/>
            </a:pPr>
            <a:endParaRPr lang="vi-VN" sz="1800" dirty="0" smtClean="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 scopul observării;</a:t>
            </a:r>
          </a:p>
          <a:p>
            <a:pPr>
              <a:buNone/>
            </a:pPr>
            <a:r>
              <a:rPr lang="vi-VN" sz="1800" dirty="0" smtClean="0">
                <a:solidFill>
                  <a:schemeClr val="tx1"/>
                </a:solidFill>
                <a:latin typeface="Calibri" pitchFamily="34" charset="0"/>
                <a:cs typeface="Calibri" pitchFamily="34" charset="0"/>
              </a:rPr>
              <a:t>• delimitarea colectivităţii şi unităţii de observare;</a:t>
            </a:r>
          </a:p>
          <a:p>
            <a:pPr>
              <a:buNone/>
            </a:pPr>
            <a:r>
              <a:rPr lang="vi-VN" sz="1800" dirty="0" smtClean="0">
                <a:solidFill>
                  <a:schemeClr val="tx1"/>
                </a:solidFill>
                <a:latin typeface="Calibri" pitchFamily="34" charset="0"/>
                <a:cs typeface="Calibri" pitchFamily="34" charset="0"/>
              </a:rPr>
              <a:t>• stabilirea caracteristicilor ce vor fi înregistrate;</a:t>
            </a:r>
          </a:p>
          <a:p>
            <a:pPr>
              <a:buNone/>
            </a:pPr>
            <a:r>
              <a:rPr lang="vi-VN" sz="1800" dirty="0" smtClean="0">
                <a:solidFill>
                  <a:schemeClr val="tx1"/>
                </a:solidFill>
                <a:latin typeface="Calibri" pitchFamily="34" charset="0"/>
                <a:cs typeface="Calibri" pitchFamily="34" charset="0"/>
              </a:rPr>
              <a:t>• alegerea formularelor de înregistrare;</a:t>
            </a:r>
          </a:p>
          <a:p>
            <a:pPr>
              <a:buNone/>
            </a:pPr>
            <a:r>
              <a:rPr lang="vi-VN" sz="1800" dirty="0" smtClean="0">
                <a:solidFill>
                  <a:schemeClr val="tx1"/>
                </a:solidFill>
                <a:latin typeface="Calibri" pitchFamily="34" charset="0"/>
                <a:cs typeface="Calibri" pitchFamily="34" charset="0"/>
              </a:rPr>
              <a:t>• delimitarea timpului şi locului observării;</a:t>
            </a:r>
          </a:p>
          <a:p>
            <a:pPr>
              <a:buNone/>
            </a:pPr>
            <a:r>
              <a:rPr lang="vi-VN" sz="1800" dirty="0" smtClean="0">
                <a:solidFill>
                  <a:schemeClr val="tx1"/>
                </a:solidFill>
                <a:latin typeface="Calibri" pitchFamily="34" charset="0"/>
                <a:cs typeface="Calibri" pitchFamily="34" charset="0"/>
              </a:rPr>
              <a:t>• stabilirea măsurilor organizatorice</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endParaRPr lang="en-GB" sz="1800" dirty="0" smtClean="0">
              <a:solidFill>
                <a:schemeClr val="tx1"/>
              </a:solidFill>
              <a:latin typeface="Calibri" pitchFamily="34" charset="0"/>
              <a:cs typeface="Calibri" pitchFamily="34" charset="0"/>
            </a:endParaRPr>
          </a:p>
          <a:p>
            <a:pPr algn="just">
              <a:buNone/>
            </a:pPr>
            <a:r>
              <a:rPr lang="en-GB" sz="1800" b="1" dirty="0" smtClean="0">
                <a:solidFill>
                  <a:schemeClr val="tx1"/>
                </a:solidFill>
                <a:latin typeface="Calibri" pitchFamily="34" charset="0"/>
                <a:cs typeface="Calibri" pitchFamily="34" charset="0"/>
              </a:rPr>
              <a:t>Exemplu</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De exemplu,la Recensământul populaţiei şi locuinţelor din martie 2002, momentul critic</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a fost ora 0 a zilei de 18 martie, iar perioada în care au fost înregistrate datele a fost 18-27</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martie. Unitatea de observare a fost gospodăria (unitate complexă)</a:t>
            </a:r>
            <a:r>
              <a:rPr lang="en-GB" sz="1800" dirty="0" smtClean="0">
                <a:solidFill>
                  <a:schemeClr val="tx1"/>
                </a:solidFill>
                <a:latin typeface="Calibri" pitchFamily="34" charset="0"/>
                <a:cs typeface="Calibri" pitchFamily="34" charset="0"/>
              </a:rPr>
              <a:t>.</a:t>
            </a: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5840435"/>
          </a:xfrm>
        </p:spPr>
        <p:txBody>
          <a:bodyPr>
            <a:normAutofit fontScale="92500" lnSpcReduction="10000"/>
          </a:bodyPr>
          <a:lstStyle/>
          <a:p>
            <a:pPr>
              <a:buNone/>
            </a:pPr>
            <a:r>
              <a:rPr lang="vi-VN" sz="2000" b="1" dirty="0" smtClean="0">
                <a:solidFill>
                  <a:schemeClr val="tx1"/>
                </a:solidFill>
                <a:latin typeface="Calibri" pitchFamily="34" charset="0"/>
                <a:cs typeface="Calibri" pitchFamily="34" charset="0"/>
              </a:rPr>
              <a:t> Metode</a:t>
            </a:r>
            <a:r>
              <a:rPr lang="en-GB" sz="2000" b="1" dirty="0" smtClean="0">
                <a:solidFill>
                  <a:schemeClr val="tx1"/>
                </a:solidFill>
                <a:latin typeface="Calibri" pitchFamily="34" charset="0"/>
                <a:cs typeface="Calibri" pitchFamily="34" charset="0"/>
              </a:rPr>
              <a:t>le</a:t>
            </a:r>
            <a:r>
              <a:rPr lang="vi-VN" sz="2000" b="1" dirty="0" smtClean="0">
                <a:solidFill>
                  <a:schemeClr val="tx1"/>
                </a:solidFill>
                <a:latin typeface="Calibri" pitchFamily="34" charset="0"/>
                <a:cs typeface="Calibri" pitchFamily="34" charset="0"/>
              </a:rPr>
              <a:t> de observare statistică </a:t>
            </a:r>
            <a:r>
              <a:rPr lang="vi-VN" sz="2000" dirty="0" smtClean="0">
                <a:solidFill>
                  <a:schemeClr val="tx1"/>
                </a:solidFill>
                <a:latin typeface="Calibri" pitchFamily="34" charset="0"/>
                <a:cs typeface="Calibri" pitchFamily="34" charset="0"/>
              </a:rPr>
              <a:t>se clasifică după următoarele criterii: </a:t>
            </a:r>
            <a:endParaRPr lang="en-GB" sz="2000" dirty="0" smtClean="0">
              <a:solidFill>
                <a:schemeClr val="tx1"/>
              </a:solidFill>
              <a:latin typeface="Calibri" pitchFamily="34" charset="0"/>
              <a:cs typeface="Calibri" pitchFamily="34" charset="0"/>
            </a:endParaRPr>
          </a:p>
          <a:p>
            <a:pPr>
              <a:buNone/>
            </a:pPr>
            <a:r>
              <a:rPr lang="vi-VN" sz="2000" dirty="0" smtClean="0">
                <a:solidFill>
                  <a:schemeClr val="tx1"/>
                </a:solidFill>
                <a:latin typeface="Calibri" pitchFamily="34" charset="0"/>
                <a:cs typeface="Calibri" pitchFamily="34" charset="0"/>
              </a:rPr>
              <a:t>I. după frecvenţa înregistrării în timp a datelor despre fenomenele şi procesele economico-sociale, putem avea</a:t>
            </a:r>
            <a:r>
              <a:rPr lang="en-GB" sz="2000" dirty="0" smtClean="0">
                <a:solidFill>
                  <a:schemeClr val="tx1"/>
                </a:solidFill>
                <a:latin typeface="Calibri" pitchFamily="34" charset="0"/>
                <a:cs typeface="Calibri" pitchFamily="34" charset="0"/>
              </a:rPr>
              <a:t>:</a:t>
            </a:r>
            <a:endParaRPr lang="en-GB" sz="2000" b="1" dirty="0">
              <a:solidFill>
                <a:schemeClr val="tx1"/>
              </a:solidFill>
              <a:latin typeface="Calibri" pitchFamily="34" charset="0"/>
              <a:cs typeface="Calibri" pitchFamily="34" charset="0"/>
            </a:endParaRPr>
          </a:p>
          <a:p>
            <a:pPr>
              <a:buNone/>
            </a:pPr>
            <a:endParaRPr lang="en-GB" sz="2000" b="1" dirty="0" smtClean="0">
              <a:solidFill>
                <a:schemeClr val="tx1"/>
              </a:solidFill>
              <a:latin typeface="Calibri" pitchFamily="34" charset="0"/>
              <a:cs typeface="Calibri" pitchFamily="34" charset="0"/>
            </a:endParaRPr>
          </a:p>
          <a:p>
            <a:pPr marL="857250" lvl="1" indent="-457200" algn="just">
              <a:buFont typeface="+mj-lt"/>
              <a:buAutoNum type="alphaLcPeriod"/>
            </a:pPr>
            <a:r>
              <a:rPr lang="vi-VN" sz="1800" b="1" dirty="0" smtClean="0">
                <a:solidFill>
                  <a:schemeClr val="tx1"/>
                </a:solidFill>
                <a:latin typeface="Calibri" pitchFamily="34" charset="0"/>
                <a:cs typeface="Calibri" pitchFamily="34" charset="0"/>
              </a:rPr>
              <a:t>observări curente</a:t>
            </a:r>
            <a:r>
              <a:rPr lang="vi-VN" sz="1800" dirty="0" smtClean="0">
                <a:solidFill>
                  <a:schemeClr val="tx1"/>
                </a:solidFill>
                <a:latin typeface="Calibri" pitchFamily="34" charset="0"/>
                <a:cs typeface="Calibri" pitchFamily="34" charset="0"/>
              </a:rPr>
              <a:t>, atunci când fenomenele şi procesele sunt urmăriate în mod continuu, iar datele ce le caracterizează sunt înregistrate permanent (de exemplu: fenomenele demografice: natalitatea, mortalitatea, nupţialitatea, divorţialitatea care se regăsesc în „statistica stării civile”; rezultatele obţinute de agenţii economici etc.); </a:t>
            </a:r>
            <a:endParaRPr lang="en-GB" sz="1800" dirty="0" smtClean="0">
              <a:solidFill>
                <a:schemeClr val="tx1"/>
              </a:solidFill>
              <a:latin typeface="Calibri" pitchFamily="34" charset="0"/>
              <a:cs typeface="Calibri" pitchFamily="34" charset="0"/>
            </a:endParaRPr>
          </a:p>
          <a:p>
            <a:pPr marL="857250" lvl="1" indent="-457200" algn="just">
              <a:buFont typeface="+mj-lt"/>
              <a:buAutoNum type="alphaLcPeriod"/>
            </a:pPr>
            <a:endParaRPr lang="en-GB" sz="1800" dirty="0" smtClean="0">
              <a:solidFill>
                <a:schemeClr val="tx1"/>
              </a:solidFill>
              <a:latin typeface="Calibri" pitchFamily="34" charset="0"/>
              <a:cs typeface="Calibri" pitchFamily="34" charset="0"/>
            </a:endParaRPr>
          </a:p>
          <a:p>
            <a:pPr marL="857250" lvl="1" indent="-457200" algn="just">
              <a:buFont typeface="+mj-lt"/>
              <a:buAutoNum type="alphaLcPeriod"/>
            </a:pPr>
            <a:r>
              <a:rPr lang="vi-VN" sz="1800" b="1" dirty="0" smtClean="0">
                <a:solidFill>
                  <a:schemeClr val="tx1"/>
                </a:solidFill>
                <a:latin typeface="Calibri" pitchFamily="34" charset="0"/>
                <a:cs typeface="Calibri" pitchFamily="34" charset="0"/>
              </a:rPr>
              <a:t>observări periodice, </a:t>
            </a:r>
            <a:r>
              <a:rPr lang="vi-VN" sz="1800" dirty="0" smtClean="0">
                <a:solidFill>
                  <a:schemeClr val="tx1"/>
                </a:solidFill>
                <a:latin typeface="Calibri" pitchFamily="34" charset="0"/>
                <a:cs typeface="Calibri" pitchFamily="34" charset="0"/>
              </a:rPr>
              <a:t>atunci când datele referitoare la fenomene sau procese economico-sociale se înregistrează cu o frecvenţă aproximativ regulată, la intervale egale de timp (de exemplu: recensăminte ale populaţiei, recensăminte agricole etc.); </a:t>
            </a:r>
            <a:endParaRPr lang="en-GB" sz="1800" dirty="0" smtClean="0">
              <a:solidFill>
                <a:schemeClr val="tx1"/>
              </a:solidFill>
              <a:latin typeface="Calibri" pitchFamily="34" charset="0"/>
              <a:cs typeface="Calibri" pitchFamily="34" charset="0"/>
            </a:endParaRPr>
          </a:p>
          <a:p>
            <a:pPr marL="857250" lvl="1" indent="-457200" algn="just">
              <a:buFont typeface="+mj-lt"/>
              <a:buAutoNum type="alphaLcPeriod"/>
            </a:pPr>
            <a:endParaRPr lang="en-GB" sz="1800" dirty="0" smtClean="0">
              <a:solidFill>
                <a:schemeClr val="tx1"/>
              </a:solidFill>
              <a:latin typeface="Calibri" pitchFamily="34" charset="0"/>
              <a:cs typeface="Calibri" pitchFamily="34" charset="0"/>
            </a:endParaRPr>
          </a:p>
          <a:p>
            <a:pPr marL="857250" lvl="1" indent="-457200" algn="just">
              <a:buFont typeface="+mj-lt"/>
              <a:buAutoNum type="alphaLcPeriod"/>
            </a:pPr>
            <a:r>
              <a:rPr lang="vi-VN" sz="1800" b="1" dirty="0" smtClean="0">
                <a:solidFill>
                  <a:schemeClr val="tx1"/>
                </a:solidFill>
                <a:latin typeface="Calibri" pitchFamily="34" charset="0"/>
                <a:cs typeface="Calibri" pitchFamily="34" charset="0"/>
              </a:rPr>
              <a:t>observări ocazionale</a:t>
            </a:r>
            <a:r>
              <a:rPr lang="vi-VN" sz="1800" dirty="0" smtClean="0">
                <a:solidFill>
                  <a:schemeClr val="tx1"/>
                </a:solidFill>
                <a:latin typeface="Calibri" pitchFamily="34" charset="0"/>
                <a:cs typeface="Calibri" pitchFamily="34" charset="0"/>
              </a:rPr>
              <a:t>, atunci când datele referitoare la fenomenele sau procesele economico-sociale se înregistrează discontinuu, ocazional, cu un prilej sau scop special, în mod unic, motiv pentru care se mai numesc „special organizate” (de exemplu: o anchetă de opinie privind atitudinea cetăţenilor referitoare la un nou act normativ recent intrat în vigoare; o anchetă de opinie privind preferinţele participanţilor la o expoziţie de modă etc.). </a:t>
            </a:r>
            <a:endParaRPr lang="en-GB" sz="1800" b="1" dirty="0">
              <a:solidFill>
                <a:schemeClr val="tx1"/>
              </a:solidFill>
              <a:latin typeface="Calibri" pitchFamily="34" charset="0"/>
              <a:cs typeface="Calibri"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Autofit/>
          </a:bodyPr>
          <a:lstStyle/>
          <a:p>
            <a:pPr>
              <a:buNone/>
            </a:pPr>
            <a:r>
              <a:rPr lang="vi-VN" sz="1800" dirty="0" smtClean="0">
                <a:solidFill>
                  <a:schemeClr val="tx1"/>
                </a:solidFill>
                <a:latin typeface="Calibri" pitchFamily="34" charset="0"/>
                <a:cs typeface="Calibri" pitchFamily="34" charset="0"/>
              </a:rPr>
              <a:t>II. </a:t>
            </a:r>
            <a:r>
              <a:rPr lang="vi-VN" sz="1800" b="1" dirty="0" smtClean="0">
                <a:solidFill>
                  <a:schemeClr val="tx1"/>
                </a:solidFill>
                <a:latin typeface="Calibri" pitchFamily="34" charset="0"/>
                <a:cs typeface="Calibri" pitchFamily="34" charset="0"/>
              </a:rPr>
              <a:t>după gradul de cuprindere a populaţiei de observare delimitate</a:t>
            </a:r>
            <a:r>
              <a:rPr lang="vi-VN" sz="1800" dirty="0" smtClean="0">
                <a:solidFill>
                  <a:schemeClr val="tx1"/>
                </a:solidFill>
                <a:latin typeface="Calibri" pitchFamily="34" charset="0"/>
                <a:cs typeface="Calibri" pitchFamily="34" charset="0"/>
              </a:rPr>
              <a:t>, întâlnim: </a:t>
            </a:r>
            <a:endParaRPr lang="en-GB" sz="1800" dirty="0" smtClean="0">
              <a:solidFill>
                <a:schemeClr val="tx1"/>
              </a:solidFill>
              <a:latin typeface="Calibri" pitchFamily="34" charset="0"/>
              <a:cs typeface="Calibri" pitchFamily="34" charset="0"/>
            </a:endParaRPr>
          </a:p>
          <a:p>
            <a:pPr marL="800100" lvl="1" indent="-342900">
              <a:buAutoNum type="alphaLcPeriod"/>
            </a:pPr>
            <a:r>
              <a:rPr lang="vi-VN" sz="1800" b="1" dirty="0" smtClean="0">
                <a:solidFill>
                  <a:schemeClr val="tx1"/>
                </a:solidFill>
                <a:latin typeface="Calibri" pitchFamily="34" charset="0"/>
                <a:cs typeface="Calibri" pitchFamily="34" charset="0"/>
              </a:rPr>
              <a:t>observări totale</a:t>
            </a:r>
            <a:r>
              <a:rPr lang="vi-VN" sz="1800" dirty="0" smtClean="0">
                <a:solidFill>
                  <a:schemeClr val="tx1"/>
                </a:solidFill>
                <a:latin typeface="Calibri" pitchFamily="34" charset="0"/>
                <a:cs typeface="Calibri" pitchFamily="34" charset="0"/>
              </a:rPr>
              <a:t>, atunci când vor fi supuse observării toate unităţile populaţiei statistice (de exemplu: recensământul populaţiei şi locuinţelor); </a:t>
            </a:r>
            <a:endParaRPr lang="en-GB" sz="1800" dirty="0" smtClean="0">
              <a:solidFill>
                <a:schemeClr val="tx1"/>
              </a:solidFill>
              <a:latin typeface="Calibri" pitchFamily="34" charset="0"/>
              <a:cs typeface="Calibri" pitchFamily="34" charset="0"/>
            </a:endParaRPr>
          </a:p>
          <a:p>
            <a:pPr marL="800100" lvl="1" indent="-342900">
              <a:buAutoNum type="alphaLcPeriod"/>
            </a:pPr>
            <a:r>
              <a:rPr lang="vi-VN" sz="1800" b="1" dirty="0" smtClean="0">
                <a:solidFill>
                  <a:schemeClr val="tx1"/>
                </a:solidFill>
                <a:latin typeface="Calibri" pitchFamily="34" charset="0"/>
                <a:cs typeface="Calibri" pitchFamily="34" charset="0"/>
              </a:rPr>
              <a:t>observări parţiale </a:t>
            </a:r>
            <a:r>
              <a:rPr lang="vi-VN" sz="1800" dirty="0" smtClean="0">
                <a:solidFill>
                  <a:schemeClr val="tx1"/>
                </a:solidFill>
                <a:latin typeface="Calibri" pitchFamily="34" charset="0"/>
                <a:cs typeface="Calibri" pitchFamily="34" charset="0"/>
              </a:rPr>
              <a:t>– atunci când vor fi supuse observării doar o parte a unităţilor populaţiei statistice (de exemplu: anchete, sondaje statistice); </a:t>
            </a:r>
            <a:endParaRPr lang="en-GB" sz="1800" dirty="0" smtClean="0">
              <a:solidFill>
                <a:schemeClr val="tx1"/>
              </a:solidFill>
              <a:latin typeface="Calibri" pitchFamily="34" charset="0"/>
              <a:cs typeface="Calibri" pitchFamily="34" charset="0"/>
            </a:endParaRPr>
          </a:p>
          <a:p>
            <a:pPr marL="800100" lvl="1" indent="-342900">
              <a:buAutoNum type="alphaLcPeriod"/>
            </a:pPr>
            <a:endParaRPr lang="en-GB" sz="1800" dirty="0">
              <a:solidFill>
                <a:schemeClr val="tx1"/>
              </a:solidFill>
              <a:latin typeface="Calibri" pitchFamily="34" charset="0"/>
              <a:cs typeface="Calibri" pitchFamily="34" charset="0"/>
            </a:endParaRPr>
          </a:p>
          <a:p>
            <a:pPr marL="400050">
              <a:buNone/>
            </a:pPr>
            <a:r>
              <a:rPr lang="vi-VN" sz="1800" dirty="0" smtClean="0">
                <a:solidFill>
                  <a:schemeClr val="tx1"/>
                </a:solidFill>
                <a:latin typeface="Calibri" pitchFamily="34" charset="0"/>
                <a:cs typeface="Calibri" pitchFamily="34" charset="0"/>
              </a:rPr>
              <a:t>III. </a:t>
            </a:r>
            <a:r>
              <a:rPr lang="vi-VN" sz="1800" b="1" dirty="0" smtClean="0">
                <a:solidFill>
                  <a:schemeClr val="tx1"/>
                </a:solidFill>
                <a:latin typeface="Calibri" pitchFamily="34" charset="0"/>
                <a:cs typeface="Calibri" pitchFamily="34" charset="0"/>
              </a:rPr>
              <a:t>după modul de obţinere a datelor</a:t>
            </a:r>
            <a:r>
              <a:rPr lang="vi-VN" sz="1800" dirty="0" smtClean="0">
                <a:solidFill>
                  <a:schemeClr val="tx1"/>
                </a:solidFill>
                <a:latin typeface="Calibri" pitchFamily="34" charset="0"/>
                <a:cs typeface="Calibri" pitchFamily="34" charset="0"/>
              </a:rPr>
              <a:t>, avem: </a:t>
            </a:r>
            <a:endParaRPr lang="en-GB" sz="1800" dirty="0" smtClean="0">
              <a:solidFill>
                <a:schemeClr val="tx1"/>
              </a:solidFill>
              <a:latin typeface="Calibri" pitchFamily="34" charset="0"/>
              <a:cs typeface="Calibri" pitchFamily="34" charset="0"/>
            </a:endParaRPr>
          </a:p>
          <a:p>
            <a:pPr marL="857250" lvl="1" indent="-342900">
              <a:buAutoNum type="alphaLcPeriod"/>
            </a:pPr>
            <a:r>
              <a:rPr lang="vi-VN" sz="1800" b="1" dirty="0" smtClean="0">
                <a:solidFill>
                  <a:schemeClr val="tx1"/>
                </a:solidFill>
                <a:latin typeface="Calibri" pitchFamily="34" charset="0"/>
                <a:cs typeface="Calibri" pitchFamily="34" charset="0"/>
              </a:rPr>
              <a:t>observări primare (directe), </a:t>
            </a:r>
            <a:r>
              <a:rPr lang="vi-VN" sz="1800" dirty="0" smtClean="0">
                <a:solidFill>
                  <a:schemeClr val="tx1"/>
                </a:solidFill>
                <a:latin typeface="Calibri" pitchFamily="34" charset="0"/>
                <a:cs typeface="Calibri" pitchFamily="34" charset="0"/>
              </a:rPr>
              <a:t>în care datele se obţin prin culegerea, înregistrarea lor direct de la unităţile statistice (de exemplu: recensământul populaţiei, o anchetă de opinie); </a:t>
            </a:r>
            <a:endParaRPr lang="en-GB" sz="1800" dirty="0" smtClean="0">
              <a:solidFill>
                <a:schemeClr val="tx1"/>
              </a:solidFill>
              <a:latin typeface="Calibri" pitchFamily="34" charset="0"/>
              <a:cs typeface="Calibri" pitchFamily="34" charset="0"/>
            </a:endParaRPr>
          </a:p>
          <a:p>
            <a:pPr marL="857250" lvl="1" indent="-342900">
              <a:buAutoNum type="alphaLcPeriod"/>
            </a:pPr>
            <a:r>
              <a:rPr lang="vi-VN" sz="1800" b="1" dirty="0" smtClean="0">
                <a:solidFill>
                  <a:schemeClr val="tx1"/>
                </a:solidFill>
                <a:latin typeface="Calibri" pitchFamily="34" charset="0"/>
                <a:cs typeface="Calibri" pitchFamily="34" charset="0"/>
              </a:rPr>
              <a:t>observări secundare (indirecte) </a:t>
            </a:r>
            <a:r>
              <a:rPr lang="vi-VN" sz="1800" dirty="0" smtClean="0">
                <a:solidFill>
                  <a:schemeClr val="tx1"/>
                </a:solidFill>
                <a:latin typeface="Calibri" pitchFamily="34" charset="0"/>
                <a:cs typeface="Calibri" pitchFamily="34" charset="0"/>
              </a:rPr>
              <a:t>– în care se obţin datele secundare, care se preiau din documentele existente (de exemplu: datele preluate din evidenţele contabile).</a:t>
            </a:r>
            <a:endParaRPr lang="en-GB" sz="1800" dirty="0" smtClean="0">
              <a:solidFill>
                <a:schemeClr val="tx1"/>
              </a:solidFill>
              <a:latin typeface="Calibri" pitchFamily="34" charset="0"/>
              <a:cs typeface="Calibri"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Autofit/>
          </a:bodyPr>
          <a:lstStyle/>
          <a:p>
            <a:pPr algn="just">
              <a:buNone/>
            </a:pPr>
            <a:r>
              <a:rPr lang="vi-VN" sz="1800" b="1" dirty="0" smtClean="0">
                <a:solidFill>
                  <a:schemeClr val="tx1"/>
                </a:solidFill>
                <a:latin typeface="Calibri" pitchFamily="34" charset="0"/>
                <a:cs typeface="Calibri" pitchFamily="34" charset="0"/>
              </a:rPr>
              <a:t>Sondajul sau selecţia statistică </a:t>
            </a:r>
            <a:r>
              <a:rPr lang="vi-VN" sz="1800" dirty="0" smtClean="0">
                <a:solidFill>
                  <a:schemeClr val="tx1"/>
                </a:solidFill>
                <a:latin typeface="Calibri" pitchFamily="34" charset="0"/>
                <a:cs typeface="Calibri" pitchFamily="34" charset="0"/>
              </a:rPr>
              <a:t>este o metodă parţială de observare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statistică, din ce în ce mai larg utilizată în cercetările statistice moderne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Sondajul se foloseşte pentru a înlocui o observare totală, de mare amploare,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mai dificil de realizat, care presupune angajarea unor cheltuieli ridicate de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resurse materiale, financiare şi umane. </a:t>
            </a:r>
            <a:endParaRPr lang="en-GB"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Există două categorii esenţiale de sondaj: </a:t>
            </a:r>
            <a:r>
              <a:rPr lang="vi-VN" sz="1800" b="1" dirty="0" smtClean="0">
                <a:solidFill>
                  <a:schemeClr val="tx1"/>
                </a:solidFill>
                <a:latin typeface="Calibri" pitchFamily="34" charset="0"/>
                <a:cs typeface="Calibri" pitchFamily="34" charset="0"/>
              </a:rPr>
              <a:t>sondaj aleator (probabilist)</a:t>
            </a:r>
            <a:r>
              <a:rPr lang="en-GB" sz="1800" b="1" dirty="0" smtClean="0">
                <a:solidFill>
                  <a:schemeClr val="tx1"/>
                </a:solidFill>
                <a:latin typeface="Calibri" pitchFamily="34" charset="0"/>
                <a:cs typeface="Calibri" pitchFamily="34" charset="0"/>
              </a:rPr>
              <a:t> </a:t>
            </a:r>
            <a:r>
              <a:rPr lang="vi-VN" sz="1800" b="1" dirty="0" smtClean="0">
                <a:solidFill>
                  <a:schemeClr val="tx1"/>
                </a:solidFill>
                <a:latin typeface="Calibri" pitchFamily="34" charset="0"/>
                <a:cs typeface="Calibri" pitchFamily="34" charset="0"/>
              </a:rPr>
              <a:t>şi sondaj nealeator. </a:t>
            </a:r>
            <a:endParaRPr lang="en-GB" sz="1800" b="1" dirty="0" smtClean="0">
              <a:solidFill>
                <a:schemeClr val="tx1"/>
              </a:solidFill>
              <a:latin typeface="Calibri" pitchFamily="34" charset="0"/>
              <a:cs typeface="Calibri" pitchFamily="34" charset="0"/>
            </a:endParaRPr>
          </a:p>
          <a:p>
            <a:pPr algn="just">
              <a:buNone/>
            </a:pPr>
            <a:endParaRPr lang="en-GB" sz="1800" dirty="0" smtClean="0">
              <a:solidFill>
                <a:schemeClr val="tx1"/>
              </a:solidFill>
              <a:latin typeface="Calibri" pitchFamily="34" charset="0"/>
              <a:cs typeface="Calibri" pitchFamily="34" charset="0"/>
            </a:endParaRPr>
          </a:p>
          <a:p>
            <a:pPr algn="just">
              <a:buNone/>
            </a:pPr>
            <a:r>
              <a:rPr lang="vi-VN" sz="1800" b="1" dirty="0" smtClean="0">
                <a:solidFill>
                  <a:schemeClr val="tx1"/>
                </a:solidFill>
                <a:latin typeface="Calibri" pitchFamily="34" charset="0"/>
                <a:cs typeface="Calibri" pitchFamily="34" charset="0"/>
              </a:rPr>
              <a:t>Selectarea aleatoare </a:t>
            </a:r>
            <a:r>
              <a:rPr lang="vi-VN" sz="1800" dirty="0" smtClean="0">
                <a:solidFill>
                  <a:schemeClr val="tx1"/>
                </a:solidFill>
                <a:latin typeface="Calibri" pitchFamily="34" charset="0"/>
                <a:cs typeface="Calibri" pitchFamily="34" charset="0"/>
              </a:rPr>
              <a:t>a unităţilor în eşantion presupune că fiecare unitate statistică are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o şansă determinabilă (calculabilă), egală şi nenulă de a fi inclusă în eşantion, că nu există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deci nici o unitate care să nu poată fi supusă procedeului de selecţie şi că nici o unitate nu</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poate fi aleasă preferenţial. Eşantioanele alese aleator sunt reprezentative pentru întreaga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populaţie, adică întrunesc aceleaşi trăsături esenţiale ca şi populaţia totală</a:t>
            </a: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Autofit/>
          </a:bodyPr>
          <a:lstStyle/>
          <a:p>
            <a:pPr algn="just">
              <a:buNone/>
            </a:pPr>
            <a:r>
              <a:rPr lang="vi-VN" sz="1800" b="1" dirty="0" smtClean="0">
                <a:solidFill>
                  <a:schemeClr val="tx1"/>
                </a:solidFill>
                <a:latin typeface="Calibri" pitchFamily="34" charset="0"/>
                <a:cs typeface="Calibri" pitchFamily="34" charset="0"/>
              </a:rPr>
              <a:t>Selectarea non-aleatoare (dirijată) </a:t>
            </a:r>
            <a:r>
              <a:rPr lang="vi-VN" sz="1800" dirty="0" smtClean="0">
                <a:solidFill>
                  <a:schemeClr val="tx1"/>
                </a:solidFill>
                <a:latin typeface="Calibri" pitchFamily="34" charset="0"/>
                <a:cs typeface="Calibri" pitchFamily="34" charset="0"/>
              </a:rPr>
              <a:t>se referă la orice metodă de alegere, pe baza unui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criteriu preferenţial, a unităţilor statistice în eşantion. O dată format eşantionul, se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înregistrează nivelurile tuturor caracteristicilor incluse în programul observării, de la toate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unităţile acestuia, se prelucrează şi se obţin indicatori statistici la nivelul eşantionului (etapa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descriptivă), pentru ca apoi să se extindă, cu o anumită probabilitate, rezultatele de la nivelul</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eşantionului pentru întreaga colectivitate (etapa inferenţială). </a:t>
            </a:r>
            <a:endParaRPr lang="en-GB"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endParaRPr lang="en-GB" sz="1800" dirty="0" smtClean="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Diferenţa între nivelul estimat la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indicatorului în urma sondajului şi nivelul real (</a:t>
            </a:r>
            <a:r>
              <a:rPr lang="vi-VN" sz="1800" i="1" dirty="0" smtClean="0">
                <a:solidFill>
                  <a:schemeClr val="tx1"/>
                </a:solidFill>
                <a:latin typeface="Calibri" pitchFamily="34" charset="0"/>
                <a:cs typeface="Calibri" pitchFamily="34" charset="0"/>
              </a:rPr>
              <a:t>eroarea de sondaj</a:t>
            </a:r>
            <a:r>
              <a:rPr lang="vi-VN" sz="1800" dirty="0" smtClean="0">
                <a:solidFill>
                  <a:schemeClr val="tx1"/>
                </a:solidFill>
                <a:latin typeface="Calibri" pitchFamily="34" charset="0"/>
                <a:cs typeface="Calibri" pitchFamily="34" charset="0"/>
              </a:rPr>
              <a:t>) va fi cu atât mai mică cu</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cât eşantionul este mai reprezentativ, iar reprezentativitatea, la rândul ei, va fi asigurată dacă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se respectă principiile selecţiei aleatoare în formarea eşantionului.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Autofit/>
          </a:bodyPr>
          <a:lstStyle/>
          <a:p>
            <a:pPr algn="just">
              <a:buNone/>
            </a:pPr>
            <a:r>
              <a:rPr lang="vi-VN" sz="1800" dirty="0" smtClean="0">
                <a:solidFill>
                  <a:schemeClr val="tx1"/>
                </a:solidFill>
                <a:latin typeface="Calibri" pitchFamily="34" charset="0"/>
                <a:cs typeface="Calibri" pitchFamily="34" charset="0"/>
              </a:rPr>
              <a:t>Sondajele pot fi repetate sau nerepetate, după cum există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posibilitatea revenirii unei aceleaşi unităţi în cadrul aceluiaşi eşantion.</a:t>
            </a:r>
            <a:endParaRPr lang="en-GB" sz="1800" dirty="0" smtClean="0">
              <a:solidFill>
                <a:schemeClr val="tx1"/>
              </a:solidFill>
              <a:latin typeface="Calibri" pitchFamily="34" charset="0"/>
              <a:cs typeface="Calibri" pitchFamily="34" charset="0"/>
            </a:endParaRPr>
          </a:p>
          <a:p>
            <a:pPr algn="just">
              <a:buNone/>
            </a:pPr>
            <a:endParaRPr lang="vi-VN" sz="1800" dirty="0" smtClean="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În prima situaţie, a </a:t>
            </a:r>
            <a:r>
              <a:rPr lang="vi-VN" sz="1800" b="1" dirty="0" smtClean="0">
                <a:solidFill>
                  <a:schemeClr val="tx1"/>
                </a:solidFill>
                <a:latin typeface="Calibri" pitchFamily="34" charset="0"/>
                <a:cs typeface="Calibri" pitchFamily="34" charset="0"/>
              </a:rPr>
              <a:t>sondajului repetat (cu revenire),</a:t>
            </a:r>
            <a:r>
              <a:rPr lang="vi-VN" sz="1800" dirty="0" smtClean="0">
                <a:solidFill>
                  <a:schemeClr val="tx1"/>
                </a:solidFill>
                <a:latin typeface="Calibri" pitchFamily="34" charset="0"/>
                <a:cs typeface="Calibri" pitchFamily="34" charset="0"/>
              </a:rPr>
              <a:t> fiecare unitate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statistică extrasă din colectivitatea generală este reintrodusă în baza de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sondaj, după ce a fost citită şi caracteristicile au fost înregistrate.</a:t>
            </a:r>
            <a:endParaRPr lang="en-GB"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endParaRPr lang="vi-VN" sz="1800" dirty="0" smtClean="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În varianta </a:t>
            </a:r>
            <a:r>
              <a:rPr lang="vi-VN" sz="1800" b="1" dirty="0" smtClean="0">
                <a:solidFill>
                  <a:schemeClr val="tx1"/>
                </a:solidFill>
                <a:latin typeface="Calibri" pitchFamily="34" charset="0"/>
                <a:cs typeface="Calibri" pitchFamily="34" charset="0"/>
              </a:rPr>
              <a:t>sondajului nerepetat (fără revenire)</a:t>
            </a:r>
            <a:r>
              <a:rPr lang="vi-VN" sz="1800" dirty="0" smtClean="0">
                <a:solidFill>
                  <a:schemeClr val="tx1"/>
                </a:solidFill>
                <a:latin typeface="Calibri" pitchFamily="34" charset="0"/>
                <a:cs typeface="Calibri" pitchFamily="34" charset="0"/>
              </a:rPr>
              <a:t>, unităţile sunt</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extrase din colectivitatea generală, iar după înregistrarea caracteristicilor lor,</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ele nu mai sunt reintroduse în colectivitatea de bază; selecţia se face după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modelul urnei din care se fac extrageri succesive fără a pune bila extrasă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înapoi, iar o unitate nu poate să apară în şirul succesiv al probelor decât o</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singură dată. </a:t>
            </a:r>
            <a:endParaRPr lang="en-GB" sz="1800" dirty="0" smtClean="0">
              <a:solidFill>
                <a:schemeClr val="tx1"/>
              </a:solidFill>
              <a:latin typeface="Calibri" pitchFamily="34" charset="0"/>
              <a:cs typeface="Calibri"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85728"/>
            <a:ext cx="8572560" cy="5840435"/>
          </a:xfrm>
        </p:spPr>
        <p:txBody>
          <a:bodyPr>
            <a:normAutofit/>
          </a:bodyPr>
          <a:lstStyle/>
          <a:p>
            <a:pPr>
              <a:buNone/>
            </a:pP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Prin </a:t>
            </a:r>
            <a:r>
              <a:rPr lang="vi-VN" sz="1800" b="1" dirty="0" smtClean="0">
                <a:solidFill>
                  <a:schemeClr val="tx1"/>
                </a:solidFill>
                <a:latin typeface="Calibri" pitchFamily="34" charset="0"/>
                <a:cs typeface="Calibri" pitchFamily="34" charset="0"/>
              </a:rPr>
              <a:t>eroare statistică </a:t>
            </a:r>
            <a:r>
              <a:rPr lang="vi-VN" sz="1800" dirty="0" smtClean="0">
                <a:solidFill>
                  <a:schemeClr val="tx1"/>
                </a:solidFill>
                <a:latin typeface="Calibri" pitchFamily="34" charset="0"/>
                <a:cs typeface="Calibri" pitchFamily="34" charset="0"/>
              </a:rPr>
              <a:t>înţelegem, în sens larg, diferenţa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dintre nivelul real al unui indicator şi cel rezultat din investigaţia statistică. </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Erorile de observare (înregistrare) se întâlnesc în procesul de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culegere a datelor statistice şi se pot datora obiectului observării,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anchetatorului, mijloacelor de înregistrare, metodei de culegere a datelor sau</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condiţiilor externe. Aceste erori pot fi de două feluri: întâmplătoare şi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sistematice. Erorile de observare pot fi înlăturate prin controlul statistic. </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r>
              <a:rPr lang="vi-VN" sz="1800" b="1" dirty="0" smtClean="0">
                <a:solidFill>
                  <a:schemeClr val="tx1"/>
                </a:solidFill>
                <a:latin typeface="Calibri" pitchFamily="34" charset="0"/>
                <a:cs typeface="Calibri" pitchFamily="34" charset="0"/>
              </a:rPr>
              <a:t>Controlul datelor statistice </a:t>
            </a:r>
            <a:r>
              <a:rPr lang="vi-VN" sz="1800" dirty="0" smtClean="0">
                <a:solidFill>
                  <a:schemeClr val="tx1"/>
                </a:solidFill>
                <a:latin typeface="Calibri" pitchFamily="34" charset="0"/>
                <a:cs typeface="Calibri" pitchFamily="34" charset="0"/>
              </a:rPr>
              <a:t>este o operaţie intermediară,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prin care se trece de la observarea de masă la prelucrarea datelor statistice. </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endParaRPr lang="vi-VN"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85728"/>
            <a:ext cx="8572560" cy="5840435"/>
          </a:xfrm>
        </p:spPr>
        <p:txBody>
          <a:bodyPr>
            <a:normAutofit/>
          </a:bodyPr>
          <a:lstStyle/>
          <a:p>
            <a:pPr>
              <a:buNone/>
            </a:pPr>
            <a:r>
              <a:rPr lang="vi-VN" sz="1800" b="1" dirty="0" smtClean="0">
                <a:solidFill>
                  <a:schemeClr val="tx1"/>
                </a:solidFill>
                <a:latin typeface="Calibri" pitchFamily="34" charset="0"/>
                <a:cs typeface="Calibri" pitchFamily="34" charset="0"/>
              </a:rPr>
              <a:t>Eroarea statistică </a:t>
            </a:r>
            <a:r>
              <a:rPr lang="vi-VN" sz="1800" dirty="0" smtClean="0">
                <a:solidFill>
                  <a:schemeClr val="tx1"/>
                </a:solidFill>
                <a:latin typeface="Calibri" pitchFamily="34" charset="0"/>
                <a:cs typeface="Calibri" pitchFamily="34" charset="0"/>
              </a:rPr>
              <a:t>se poate determina în expresie absolută sau relativă.</a:t>
            </a:r>
          </a:p>
          <a:p>
            <a:pPr>
              <a:buNone/>
            </a:pPr>
            <a:r>
              <a:rPr lang="vi-VN" sz="1800" dirty="0" smtClean="0">
                <a:solidFill>
                  <a:schemeClr val="tx1"/>
                </a:solidFill>
                <a:latin typeface="Calibri" pitchFamily="34" charset="0"/>
                <a:cs typeface="Calibri" pitchFamily="34" charset="0"/>
              </a:rPr>
              <a:t> </a:t>
            </a:r>
            <a:endParaRPr lang="en-GB" sz="1800" dirty="0" smtClean="0">
              <a:solidFill>
                <a:schemeClr val="tx1"/>
              </a:solidFill>
              <a:latin typeface="Calibri" pitchFamily="34" charset="0"/>
              <a:cs typeface="Calibri" pitchFamily="34" charset="0"/>
            </a:endParaRPr>
          </a:p>
          <a:p>
            <a:pPr marL="800100" lvl="1" indent="-342900">
              <a:buAutoNum type="alphaLcParenR"/>
            </a:pPr>
            <a:r>
              <a:rPr lang="vi-VN" sz="1800" dirty="0" smtClean="0">
                <a:solidFill>
                  <a:schemeClr val="tx1"/>
                </a:solidFill>
                <a:latin typeface="Calibri" pitchFamily="34" charset="0"/>
                <a:cs typeface="Calibri" pitchFamily="34" charset="0"/>
              </a:rPr>
              <a:t>Eroarea în expresie absolută se determină în sensul definit mai sus, conform</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relaţiei:</a:t>
            </a:r>
            <a:endParaRPr lang="en-GB" sz="1800" dirty="0" smtClean="0">
              <a:solidFill>
                <a:schemeClr val="tx1"/>
              </a:solidFill>
              <a:latin typeface="Calibri" pitchFamily="34" charset="0"/>
              <a:cs typeface="Calibri" pitchFamily="34" charset="0"/>
            </a:endParaRPr>
          </a:p>
          <a:p>
            <a:pPr marL="800100" lvl="1" indent="-342900">
              <a:buAutoNum type="alphaLcParenR"/>
            </a:pPr>
            <a:endParaRPr lang="en-GB" sz="1800" dirty="0">
              <a:solidFill>
                <a:schemeClr val="tx1"/>
              </a:solidFill>
              <a:latin typeface="Calibri" pitchFamily="34" charset="0"/>
              <a:cs typeface="Calibri" pitchFamily="34" charset="0"/>
            </a:endParaRPr>
          </a:p>
          <a:p>
            <a:pPr marL="800100" lvl="1" indent="-342900">
              <a:buAutoNum type="alphaLcParenR"/>
            </a:pPr>
            <a:endParaRPr lang="en-GB" sz="1800" dirty="0" smtClean="0">
              <a:solidFill>
                <a:schemeClr val="tx1"/>
              </a:solidFill>
              <a:latin typeface="Calibri" pitchFamily="34" charset="0"/>
              <a:cs typeface="Calibri" pitchFamily="34" charset="0"/>
            </a:endParaRPr>
          </a:p>
          <a:p>
            <a:pPr marL="800100" lvl="1" indent="-342900">
              <a:buAutoNum type="alphaLcParenR"/>
            </a:pPr>
            <a:endParaRPr lang="en-GB" sz="1800" dirty="0">
              <a:solidFill>
                <a:schemeClr val="tx1"/>
              </a:solidFill>
              <a:latin typeface="Calibri" pitchFamily="34" charset="0"/>
              <a:cs typeface="Calibri" pitchFamily="34" charset="0"/>
            </a:endParaRPr>
          </a:p>
          <a:p>
            <a:pPr marL="400050">
              <a:buNone/>
            </a:pPr>
            <a:r>
              <a:rPr lang="vi-VN" sz="1800" dirty="0" smtClean="0">
                <a:solidFill>
                  <a:schemeClr val="tx1"/>
                </a:solidFill>
                <a:latin typeface="Calibri" pitchFamily="34" charset="0"/>
                <a:cs typeface="Calibri" pitchFamily="34" charset="0"/>
              </a:rPr>
              <a:t>De cele mai multe ori, însă, nivelul real al indicatorului nu este cunoscut, deci nu se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poate calcula eroarea absolută. Ea se poate interpreta, însă, cu ajutorul teoriei probabilităţilor.  </a:t>
            </a:r>
            <a:endParaRPr lang="en-GB" sz="1800" dirty="0" smtClean="0">
              <a:solidFill>
                <a:schemeClr val="tx1"/>
              </a:solidFill>
              <a:latin typeface="Calibri" pitchFamily="34" charset="0"/>
              <a:cs typeface="Calibri" pitchFamily="34" charset="0"/>
            </a:endParaRPr>
          </a:p>
          <a:p>
            <a:pPr marL="800100" lvl="1" indent="-342900">
              <a:buNone/>
            </a:pPr>
            <a:endParaRPr lang="en-GB" sz="1800" dirty="0" smtClean="0">
              <a:solidFill>
                <a:schemeClr val="tx1"/>
              </a:solidFill>
              <a:latin typeface="Calibri" pitchFamily="34" charset="0"/>
              <a:cs typeface="Calibri" pitchFamily="34" charset="0"/>
            </a:endParaRPr>
          </a:p>
          <a:p>
            <a:pPr marL="400050">
              <a:buNone/>
            </a:pPr>
            <a:r>
              <a:rPr lang="vi-VN" sz="1800" dirty="0" smtClean="0">
                <a:solidFill>
                  <a:schemeClr val="tx1"/>
                </a:solidFill>
                <a:latin typeface="Calibri" pitchFamily="34" charset="0"/>
                <a:cs typeface="Calibri" pitchFamily="34" charset="0"/>
              </a:rPr>
              <a:t>Eroarea în expresie relativă se determină ca raport între eroarea absolută şi nivelul</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real al indicatorului şi se măsoară în procente</a:t>
            </a:r>
            <a:r>
              <a:rPr lang="en-GB" sz="1800" dirty="0" smtClean="0">
                <a:solidFill>
                  <a:schemeClr val="tx1"/>
                </a:solidFill>
                <a:latin typeface="Calibri" pitchFamily="34" charset="0"/>
                <a:cs typeface="Calibri" pitchFamily="34" charset="0"/>
              </a:rPr>
              <a:t>.</a:t>
            </a:r>
            <a:endParaRPr lang="en-GB" sz="1800" dirty="0">
              <a:solidFill>
                <a:schemeClr val="tx1"/>
              </a:solidFill>
              <a:latin typeface="Calibri" pitchFamily="34" charset="0"/>
              <a:cs typeface="Calibri" pitchFamily="34" charset="0"/>
            </a:endParaRPr>
          </a:p>
          <a:p>
            <a:pPr marL="800100" lvl="1" indent="-342900">
              <a:buNone/>
            </a:pPr>
            <a:endParaRPr lang="en-GB" sz="1800" dirty="0" smtClean="0">
              <a:solidFill>
                <a:schemeClr val="tx1"/>
              </a:solidFill>
              <a:latin typeface="Calibri" pitchFamily="34" charset="0"/>
              <a:cs typeface="Calibri" pitchFamily="34" charset="0"/>
            </a:endParaRPr>
          </a:p>
          <a:p>
            <a:pPr marL="800100" lvl="1" indent="-342900">
              <a:buNone/>
            </a:pPr>
            <a:endParaRPr lang="en-GB" sz="1800" dirty="0" smtClean="0">
              <a:solidFill>
                <a:schemeClr val="tx1"/>
              </a:solidFill>
              <a:latin typeface="Calibri" pitchFamily="34" charset="0"/>
              <a:cs typeface="Calibri" pitchFamily="34" charset="0"/>
            </a:endParaRPr>
          </a:p>
          <a:p>
            <a:pPr marL="800100" lvl="1" indent="-342900">
              <a:buNone/>
            </a:pPr>
            <a:endParaRPr lang="en-GB" sz="1800" dirty="0">
              <a:solidFill>
                <a:schemeClr val="tx1"/>
              </a:solidFill>
              <a:latin typeface="Calibri" pitchFamily="34" charset="0"/>
              <a:cs typeface="Calibri" pitchFamily="34" charset="0"/>
            </a:endParaRPr>
          </a:p>
          <a:p>
            <a:pPr marL="800100" lvl="1" indent="-342900">
              <a:buNone/>
            </a:pPr>
            <a:endParaRPr lang="en-GB" sz="1800" dirty="0" smtClean="0">
              <a:solidFill>
                <a:schemeClr val="tx1"/>
              </a:solidFill>
              <a:latin typeface="Calibri" pitchFamily="34" charset="0"/>
              <a:cs typeface="Calibri" pitchFamily="34" charset="0"/>
            </a:endParaRPr>
          </a:p>
          <a:p>
            <a:pPr marL="800100" lvl="1" indent="-342900">
              <a:buNone/>
            </a:pPr>
            <a:endParaRPr lang="vi-VN"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p:txBody>
      </p:sp>
      <p:pic>
        <p:nvPicPr>
          <p:cNvPr id="80898" name="Picture 2"/>
          <p:cNvPicPr>
            <a:picLocks noChangeAspect="1" noChangeArrowheads="1"/>
          </p:cNvPicPr>
          <p:nvPr/>
        </p:nvPicPr>
        <p:blipFill>
          <a:blip r:embed="rId2" cstate="print"/>
          <a:srcRect/>
          <a:stretch>
            <a:fillRect/>
          </a:stretch>
        </p:blipFill>
        <p:spPr bwMode="auto">
          <a:xfrm>
            <a:off x="3214678" y="1428736"/>
            <a:ext cx="933450" cy="323850"/>
          </a:xfrm>
          <a:prstGeom prst="rect">
            <a:avLst/>
          </a:prstGeom>
          <a:noFill/>
          <a:ln w="9525">
            <a:noFill/>
            <a:miter lim="800000"/>
            <a:headEnd/>
            <a:tailEnd/>
          </a:ln>
          <a:effectLst/>
        </p:spPr>
      </p:pic>
      <p:pic>
        <p:nvPicPr>
          <p:cNvPr id="80899" name="Picture 3"/>
          <p:cNvPicPr>
            <a:picLocks noChangeAspect="1" noChangeArrowheads="1"/>
          </p:cNvPicPr>
          <p:nvPr/>
        </p:nvPicPr>
        <p:blipFill>
          <a:blip r:embed="rId3" cstate="print"/>
          <a:srcRect/>
          <a:stretch>
            <a:fillRect/>
          </a:stretch>
        </p:blipFill>
        <p:spPr bwMode="auto">
          <a:xfrm>
            <a:off x="1000100" y="1857364"/>
            <a:ext cx="5667375" cy="876300"/>
          </a:xfrm>
          <a:prstGeom prst="rect">
            <a:avLst/>
          </a:prstGeom>
          <a:noFill/>
          <a:ln w="9525">
            <a:noFill/>
            <a:miter lim="800000"/>
            <a:headEnd/>
            <a:tailEnd/>
          </a:ln>
          <a:effectLst/>
        </p:spPr>
      </p:pic>
      <p:pic>
        <p:nvPicPr>
          <p:cNvPr id="80900" name="Picture 4"/>
          <p:cNvPicPr>
            <a:picLocks noChangeAspect="1" noChangeArrowheads="1"/>
          </p:cNvPicPr>
          <p:nvPr/>
        </p:nvPicPr>
        <p:blipFill>
          <a:blip r:embed="rId4" cstate="print"/>
          <a:srcRect/>
          <a:stretch>
            <a:fillRect/>
          </a:stretch>
        </p:blipFill>
        <p:spPr bwMode="auto">
          <a:xfrm>
            <a:off x="2987824" y="5157192"/>
            <a:ext cx="1619248" cy="501967"/>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4625989"/>
          </a:xfrm>
        </p:spPr>
        <p:txBody>
          <a:bodyPr>
            <a:normAutofit/>
          </a:bodyPr>
          <a:lstStyle/>
          <a:p>
            <a:pPr algn="just">
              <a:buNone/>
            </a:pPr>
            <a:r>
              <a:rPr lang="ro-RO" b="1" dirty="0" smtClean="0">
                <a:solidFill>
                  <a:schemeClr val="tx1"/>
                </a:solidFill>
              </a:rPr>
              <a:t>Întreținerea mașinii</a:t>
            </a:r>
            <a:r>
              <a:rPr lang="ro-RO" dirty="0" smtClean="0">
                <a:solidFill>
                  <a:schemeClr val="tx1"/>
                </a:solidFill>
              </a:rPr>
              <a:t>: atunci când cumpărați o anumită mașină nouă, ar fi util să știți cât va costa </a:t>
            </a:r>
            <a:r>
              <a:rPr lang="ro-RO" dirty="0" err="1" smtClean="0">
                <a:solidFill>
                  <a:schemeClr val="tx1"/>
                </a:solidFill>
              </a:rPr>
              <a:t>mentenanț</a:t>
            </a:r>
            <a:r>
              <a:rPr lang="en-US" dirty="0" smtClean="0">
                <a:solidFill>
                  <a:schemeClr val="tx1"/>
                </a:solidFill>
              </a:rPr>
              <a:t>a</a:t>
            </a:r>
            <a:r>
              <a:rPr lang="ro-RO" dirty="0" smtClean="0">
                <a:solidFill>
                  <a:schemeClr val="tx1"/>
                </a:solidFill>
              </a:rPr>
              <a:t> în primii trei ani de folosire. </a:t>
            </a:r>
          </a:p>
          <a:p>
            <a:pPr algn="just">
              <a:buNone/>
            </a:pPr>
            <a:r>
              <a:rPr lang="ro-RO" dirty="0" smtClean="0">
                <a:solidFill>
                  <a:schemeClr val="tx1"/>
                </a:solidFill>
              </a:rPr>
              <a:t>Desigur, nu putem prezice exact care vor fi </a:t>
            </a:r>
            <a:r>
              <a:rPr lang="ro-RO" dirty="0" err="1" smtClean="0">
                <a:solidFill>
                  <a:schemeClr val="tx1"/>
                </a:solidFill>
              </a:rPr>
              <a:t>costurile-</a:t>
            </a:r>
            <a:r>
              <a:rPr lang="ro-RO" dirty="0" smtClean="0">
                <a:solidFill>
                  <a:schemeClr val="tx1"/>
                </a:solidFill>
              </a:rPr>
              <a:t> vor varia de la mașină la mașină. Totuși, colectarea datelor de la persoane care au cumpărat mașini similare vor da o idee despre distribuția costurilor în populația cumpărătorilor de mașini, care la rândul lor vor oferi informații despre </a:t>
            </a:r>
            <a:r>
              <a:rPr lang="ro-RO" b="1" dirty="0" smtClean="0">
                <a:solidFill>
                  <a:schemeClr val="tx1"/>
                </a:solidFill>
              </a:rPr>
              <a:t>costurile probabile </a:t>
            </a:r>
            <a:r>
              <a:rPr lang="ro-RO" dirty="0" smtClean="0">
                <a:solidFill>
                  <a:schemeClr val="tx1"/>
                </a:solidFill>
              </a:rPr>
              <a:t>de </a:t>
            </a:r>
            <a:r>
              <a:rPr lang="en-US" dirty="0" smtClean="0">
                <a:solidFill>
                  <a:schemeClr val="tx1"/>
                </a:solidFill>
              </a:rPr>
              <a:t>m</a:t>
            </a:r>
            <a:r>
              <a:rPr lang="ro-RO" dirty="0" err="1" smtClean="0">
                <a:solidFill>
                  <a:schemeClr val="tx1"/>
                </a:solidFill>
              </a:rPr>
              <a:t>entenanță</a:t>
            </a:r>
            <a:r>
              <a:rPr lang="ro-RO" dirty="0" smtClean="0">
                <a:solidFill>
                  <a:schemeClr val="tx1"/>
                </a:solidFill>
              </a:rPr>
              <a:t>.</a:t>
            </a: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normAutofit/>
          </a:bodyPr>
          <a:lstStyle/>
          <a:p>
            <a:pPr>
              <a:buNone/>
            </a:pPr>
            <a:r>
              <a:rPr lang="vi-VN" sz="1800" b="1" dirty="0" smtClean="0">
                <a:solidFill>
                  <a:schemeClr val="tx1"/>
                </a:solidFill>
                <a:latin typeface="Calibri" pitchFamily="34" charset="0"/>
                <a:cs typeface="Calibri" pitchFamily="34" charset="0"/>
              </a:rPr>
              <a:t>Erori de observare </a:t>
            </a:r>
            <a:r>
              <a:rPr lang="vi-VN" sz="1800" dirty="0" smtClean="0">
                <a:solidFill>
                  <a:schemeClr val="tx1"/>
                </a:solidFill>
                <a:latin typeface="Calibri" pitchFamily="34" charset="0"/>
                <a:cs typeface="Calibri" pitchFamily="34" charset="0"/>
              </a:rPr>
              <a:t>(sau de înregistrare).</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Apar în etapa de observare statistică şi sunt definite ca diferenţele care apar între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valorile reale ale caracteristicilor urmărite (studiate) şi cele înregistrate (culese). Erorile de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observare sunt de două tipuri: </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lvl="1" algn="just"/>
            <a:r>
              <a:rPr lang="vi-VN" sz="1800" b="1" dirty="0" smtClean="0">
                <a:solidFill>
                  <a:schemeClr val="tx1"/>
                </a:solidFill>
                <a:latin typeface="Calibri" pitchFamily="34" charset="0"/>
                <a:cs typeface="Calibri" pitchFamily="34" charset="0"/>
              </a:rPr>
              <a:t>erori întâmplătoare </a:t>
            </a:r>
            <a:r>
              <a:rPr lang="vi-VN" sz="1800" dirty="0" smtClean="0">
                <a:solidFill>
                  <a:schemeClr val="tx1"/>
                </a:solidFill>
                <a:latin typeface="Calibri" pitchFamily="34" charset="0"/>
                <a:cs typeface="Calibri" pitchFamily="34" charset="0"/>
              </a:rPr>
              <a:t>– sunt, în general, erorile produse din neatenţie, sau din alte cauze accidentale, independent de voinţa anchetatorului sau a respondentului. Ele determină, de regulă, abateri în ambele în ambele sensuri faţă de valorile reale ale fenomenului şi se pot compensa reciproc. </a:t>
            </a:r>
            <a:endParaRPr lang="en-GB" sz="1800" dirty="0" smtClean="0">
              <a:solidFill>
                <a:schemeClr val="tx1"/>
              </a:solidFill>
              <a:latin typeface="Calibri" pitchFamily="34" charset="0"/>
              <a:cs typeface="Calibri" pitchFamily="34" charset="0"/>
            </a:endParaRPr>
          </a:p>
          <a:p>
            <a:pPr lvl="1" algn="just"/>
            <a:r>
              <a:rPr lang="vi-VN" sz="1800" b="1" dirty="0" smtClean="0">
                <a:solidFill>
                  <a:schemeClr val="tx1"/>
                </a:solidFill>
                <a:latin typeface="Calibri" pitchFamily="34" charset="0"/>
                <a:cs typeface="Calibri" pitchFamily="34" charset="0"/>
              </a:rPr>
              <a:t>erori sistematice </a:t>
            </a:r>
            <a:r>
              <a:rPr lang="vi-VN" sz="1800" dirty="0" smtClean="0">
                <a:solidFill>
                  <a:schemeClr val="tx1"/>
                </a:solidFill>
                <a:latin typeface="Calibri" pitchFamily="34" charset="0"/>
                <a:cs typeface="Calibri" pitchFamily="34" charset="0"/>
              </a:rPr>
              <a:t>- au caracter premeditat, se realizează, de regulă, cu bună ştiinţă, uneori chiar cu voinţa anchetatorului sau a respondentului. Provoacă devieri faţă de valorile reale într-un singur sens. </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endParaRPr lang="en-GB" sz="1800" dirty="0" smtClean="0">
              <a:solidFill>
                <a:schemeClr val="tx1"/>
              </a:solidFill>
              <a:latin typeface="Calibri" pitchFamily="34" charset="0"/>
              <a:cs typeface="Calibri" pitchFamily="34" charset="0"/>
            </a:endParaRPr>
          </a:p>
          <a:p>
            <a:pPr>
              <a:buNone/>
            </a:pPr>
            <a:endParaRPr lang="vi-VN" sz="1800" dirty="0" smtClean="0">
              <a:solidFill>
                <a:schemeClr val="tx1"/>
              </a:solidFill>
              <a:latin typeface="Calibri" pitchFamily="34" charset="0"/>
              <a:cs typeface="Calibri"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normAutofit/>
          </a:bodyPr>
          <a:lstStyle/>
          <a:p>
            <a:pPr>
              <a:buNone/>
            </a:pPr>
            <a:r>
              <a:rPr lang="vi-VN" sz="1800" b="1" dirty="0" smtClean="0">
                <a:solidFill>
                  <a:schemeClr val="tx1"/>
                </a:solidFill>
                <a:latin typeface="Calibri" pitchFamily="34" charset="0"/>
                <a:cs typeface="Calibri" pitchFamily="34" charset="0"/>
              </a:rPr>
              <a:t>Erori de prelucrare</a:t>
            </a:r>
            <a:r>
              <a:rPr lang="en-GB" sz="1800" b="1" dirty="0" smtClean="0">
                <a:solidFill>
                  <a:schemeClr val="tx1"/>
                </a:solidFill>
                <a:latin typeface="Calibri" pitchFamily="34" charset="0"/>
                <a:cs typeface="Calibri" pitchFamily="34" charset="0"/>
              </a:rPr>
              <a:t> </a:t>
            </a:r>
            <a:r>
              <a:rPr lang="en-GB" sz="1800" dirty="0" smtClean="0">
                <a:solidFill>
                  <a:schemeClr val="tx1"/>
                </a:solidFill>
                <a:latin typeface="Calibri" pitchFamily="34" charset="0"/>
                <a:cs typeface="Calibri" pitchFamily="34" charset="0"/>
              </a:rPr>
              <a:t>a</a:t>
            </a:r>
            <a:r>
              <a:rPr lang="vi-VN" sz="1800" dirty="0" smtClean="0">
                <a:solidFill>
                  <a:schemeClr val="tx1"/>
                </a:solidFill>
                <a:latin typeface="Calibri" pitchFamily="34" charset="0"/>
                <a:cs typeface="Calibri" pitchFamily="34" charset="0"/>
              </a:rPr>
              <a:t>par în etapa de prelucrare a datelor statistice, datorită utilizării greşite a unor</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metodolgii -erori metodologice, (de exemplu: reprezentarea datelor statistice cu ajutorul unor</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tipuri neadecvate de grafice, gruparea sau clasificarea greşită, utilizarea unor formule de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calcul nepotrivite, care vor duce la obţinerea unor rezultate eronate etc.), utilizarea greşită 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unor modele statistice (erori de modelare – apar în procesul de elaborare, de alegerea greşită 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modelelor).</a:t>
            </a:r>
            <a:endParaRPr lang="en-GB" sz="1800" dirty="0" smtClean="0">
              <a:solidFill>
                <a:schemeClr val="tx1"/>
              </a:solidFill>
              <a:latin typeface="Calibri" pitchFamily="34" charset="0"/>
              <a:cs typeface="Calibri" pitchFamily="34" charset="0"/>
            </a:endParaRPr>
          </a:p>
          <a:p>
            <a:pPr>
              <a:buNone/>
            </a:pPr>
            <a:endParaRPr lang="en-GB" sz="1800" dirty="0" smtClean="0">
              <a:solidFill>
                <a:schemeClr val="tx1"/>
              </a:solidFill>
              <a:latin typeface="Calibri" pitchFamily="34" charset="0"/>
              <a:cs typeface="Calibri" pitchFamily="34" charset="0"/>
            </a:endParaRPr>
          </a:p>
          <a:p>
            <a:pPr>
              <a:buNone/>
            </a:pPr>
            <a:endParaRPr lang="en-GB" sz="1800" dirty="0" smtClean="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Pentru obţinerea unor rezultate corecte ale cercetării, este bine ca după fiecare etapă 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investigaţiei statistice, datele statistice să fie supuse unor operaţii de control, în vederea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identificării şi eliminării (sau măcar a minimizării) unor eventuale erori. </a:t>
            </a:r>
            <a:endParaRPr lang="en-GB" sz="1800" dirty="0">
              <a:solidFill>
                <a:schemeClr val="tx1"/>
              </a:solidFill>
              <a:latin typeface="Calibri" pitchFamily="34" charset="0"/>
              <a:cs typeface="Calibri" pitchFamily="34" charset="0"/>
            </a:endParaRPr>
          </a:p>
          <a:p>
            <a:pPr>
              <a:buNone/>
            </a:pPr>
            <a:endParaRPr lang="en-GB" sz="1800" dirty="0" smtClean="0">
              <a:solidFill>
                <a:schemeClr val="tx1"/>
              </a:solidFill>
              <a:latin typeface="Calibri" pitchFamily="34" charset="0"/>
              <a:cs typeface="Calibri" pitchFamily="34" charset="0"/>
            </a:endParaRPr>
          </a:p>
          <a:p>
            <a:pPr>
              <a:buNone/>
            </a:pPr>
            <a:endParaRPr lang="vi-VN" sz="1800" dirty="0" smtClean="0">
              <a:solidFill>
                <a:schemeClr val="tx1"/>
              </a:solidFill>
              <a:latin typeface="Calibri" pitchFamily="34" charset="0"/>
              <a:cs typeface="Calibri"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Bibliografie</a:t>
            </a:r>
            <a:endParaRPr lang="en-GB" dirty="0"/>
          </a:p>
        </p:txBody>
      </p:sp>
      <p:sp>
        <p:nvSpPr>
          <p:cNvPr id="3" name="Content Placeholder 2"/>
          <p:cNvSpPr>
            <a:spLocks noGrp="1"/>
          </p:cNvSpPr>
          <p:nvPr>
            <p:ph idx="1"/>
          </p:nvPr>
        </p:nvSpPr>
        <p:spPr>
          <a:xfrm>
            <a:off x="508001" y="2160590"/>
            <a:ext cx="8312471" cy="3880773"/>
          </a:xfrm>
        </p:spPr>
        <p:txBody>
          <a:bodyPr>
            <a:normAutofit/>
          </a:bodyPr>
          <a:lstStyle/>
          <a:p>
            <a:r>
              <a:rPr lang="en-GB" sz="1800" dirty="0" smtClean="0">
                <a:hlinkClick r:id="rId2"/>
              </a:rPr>
              <a:t>http://www.ase.ro/upcpr/profesori/1825/UI2-Notiuni%20introductive.pdf</a:t>
            </a:r>
            <a:endParaRPr lang="en-GB" sz="1800" dirty="0" smtClean="0"/>
          </a:p>
          <a:p>
            <a:endParaRPr lang="en-GB" sz="1800" dirty="0"/>
          </a:p>
          <a:p>
            <a:r>
              <a:rPr lang="en-GB" sz="1800" dirty="0" smtClean="0">
                <a:hlinkClick r:id="rId3"/>
              </a:rPr>
              <a:t>http://www.biblioteca-digitala.ase.ro/biblioteca/pagina2.asp?id=cap1</a:t>
            </a:r>
            <a:endParaRPr lang="en-GB" sz="1800" dirty="0" smtClean="0"/>
          </a:p>
          <a:p>
            <a:endParaRPr lang="en-GB" sz="1800" dirty="0"/>
          </a:p>
          <a:p>
            <a:r>
              <a:rPr lang="en-GB" sz="1800" dirty="0" smtClean="0">
                <a:hlinkClick r:id="rId4"/>
              </a:rPr>
              <a:t>http://www.ase.ro/upcpr/profesori/1825/UI3-Colectarea%20datelor.pdf</a:t>
            </a:r>
            <a:endParaRPr lang="en-GB" sz="1800" dirty="0" smtClean="0"/>
          </a:p>
          <a:p>
            <a:endParaRPr lang="en-GB" sz="18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smtClean="0">
                <a:latin typeface="Calibri" pitchFamily="34" charset="0"/>
                <a:cs typeface="Calibri" pitchFamily="34" charset="0"/>
              </a:rPr>
              <a:t>Una din definițiile destul de generale spune că </a:t>
            </a:r>
            <a:r>
              <a:rPr lang="vi-VN" sz="1800" b="1" dirty="0" smtClean="0">
                <a:latin typeface="Calibri" pitchFamily="34" charset="0"/>
                <a:cs typeface="Calibri" pitchFamily="34" charset="0"/>
              </a:rPr>
              <a:t>statistica</a:t>
            </a:r>
            <a:r>
              <a:rPr lang="vi-VN" sz="1800" dirty="0" smtClean="0">
                <a:latin typeface="Calibri" pitchFamily="34" charset="0"/>
                <a:cs typeface="Calibri" pitchFamily="34" charset="0"/>
              </a:rPr>
              <a:t> este știința colectării, clasificării, prezentării și interpretării datelor, dar și a folosirii acestora pentru a formula concluzii și a lua decizii.</a:t>
            </a:r>
          </a:p>
          <a:p>
            <a:pPr algn="just">
              <a:buNone/>
            </a:pPr>
            <a:endParaRPr lang="en-GB" sz="1800" dirty="0" smtClean="0">
              <a:latin typeface="Calibri" pitchFamily="34" charset="0"/>
              <a:cs typeface="Calibri" pitchFamily="34" charset="0"/>
            </a:endParaRPr>
          </a:p>
          <a:p>
            <a:pPr algn="just">
              <a:buNone/>
            </a:pPr>
            <a:r>
              <a:rPr lang="vi-VN" sz="1800" b="1" dirty="0" smtClean="0">
                <a:latin typeface="Calibri" pitchFamily="34" charset="0"/>
                <a:cs typeface="Calibri" pitchFamily="34" charset="0"/>
              </a:rPr>
              <a:t>Obiectul de studiu </a:t>
            </a:r>
            <a:r>
              <a:rPr lang="vi-VN" sz="1800" dirty="0" smtClean="0">
                <a:latin typeface="Calibri" pitchFamily="34" charset="0"/>
                <a:cs typeface="Calibri" pitchFamily="34" charset="0"/>
              </a:rPr>
              <a:t>al statisticii îl reprezintă fenomenele de masă – fenomene complexe, atipice, rezultate din acţiunea combinată a unui număr mare de factori de influenţă. </a:t>
            </a:r>
            <a:endParaRPr lang="en-GB" sz="1800" dirty="0" smtClean="0">
              <a:latin typeface="Calibri" pitchFamily="34" charset="0"/>
              <a:cs typeface="Calibri" pitchFamily="34" charset="0"/>
            </a:endParaRPr>
          </a:p>
          <a:p>
            <a:pPr algn="just">
              <a:buNone/>
            </a:pPr>
            <a:endParaRPr lang="en-GB" sz="1800" dirty="0">
              <a:latin typeface="Calibri" pitchFamily="34" charset="0"/>
              <a:cs typeface="Calibri" pitchFamily="34" charset="0"/>
            </a:endParaRPr>
          </a:p>
          <a:p>
            <a:pPr algn="just">
              <a:buNone/>
            </a:pPr>
            <a:r>
              <a:rPr lang="en-GB" sz="1800" dirty="0" smtClean="0">
                <a:latin typeface="Calibri" pitchFamily="34" charset="0"/>
                <a:cs typeface="Calibri" pitchFamily="34" charset="0"/>
              </a:rPr>
              <a:t>S</a:t>
            </a:r>
            <a:r>
              <a:rPr lang="vi-VN" sz="1800" dirty="0" smtClean="0">
                <a:latin typeface="Calibri" pitchFamily="34" charset="0"/>
                <a:cs typeface="Calibri" pitchFamily="34" charset="0"/>
              </a:rPr>
              <a:t>tatistica operează cu volume mari de date. Dacă aceste date sunt</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prezentate într-o formă aleatoare neregulată, este dificil, investigând vizual setul de date, să-l</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caracterizăm prin trăsăturile sale esenţiale, prin valorile extreme, tendinţa centrală sau gradul</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de dispersare.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De aceea, putem întâi supune setul de date unor operaţii de prezentare</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sistematică, de organizare, de ordonare a acestor date după unul sau mai multe criterii, într</a:t>
            </a:r>
            <a:r>
              <a:rPr lang="en-GB" sz="1800" dirty="0" smtClean="0">
                <a:latin typeface="Calibri" pitchFamily="34" charset="0"/>
                <a:cs typeface="Calibri" pitchFamily="34" charset="0"/>
              </a:rPr>
              <a:t>-</a:t>
            </a:r>
            <a:r>
              <a:rPr lang="vi-VN" sz="1800" dirty="0" smtClean="0">
                <a:latin typeface="Calibri" pitchFamily="34" charset="0"/>
                <a:cs typeface="Calibri" pitchFamily="34" charset="0"/>
              </a:rPr>
              <a:t>un</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cuvânt de </a:t>
            </a:r>
            <a:r>
              <a:rPr lang="vi-VN" sz="1800" b="1" dirty="0" smtClean="0">
                <a:latin typeface="Calibri" pitchFamily="34" charset="0"/>
                <a:cs typeface="Calibri" pitchFamily="34" charset="0"/>
              </a:rPr>
              <a:t>sistematizare</a:t>
            </a:r>
            <a:r>
              <a:rPr lang="vi-VN" sz="1800" dirty="0" smtClean="0">
                <a:latin typeface="Calibri" pitchFamily="34" charset="0"/>
                <a:cs typeface="Calibri" pitchFamily="34" charset="0"/>
              </a:rPr>
              <a:t>. </a:t>
            </a:r>
            <a:endParaRPr lang="en-GB" sz="1800" dirty="0">
              <a:latin typeface="Calibri" pitchFamily="34" charset="0"/>
              <a:cs typeface="Calibri"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vi-VN" sz="1800" b="1" dirty="0" smtClean="0">
                <a:latin typeface="Calibri" pitchFamily="34" charset="0"/>
                <a:cs typeface="Calibri" pitchFamily="34" charset="0"/>
              </a:rPr>
              <a:t>Sistematizarea datelor </a:t>
            </a:r>
            <a:r>
              <a:rPr lang="vi-VN" sz="1800" dirty="0" smtClean="0">
                <a:latin typeface="Calibri" pitchFamily="34" charset="0"/>
                <a:cs typeface="Calibri" pitchFamily="34" charset="0"/>
              </a:rPr>
              <a:t>se realizează prin gruparea şi clasificarea</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datelor statistice, adică prin împărţirea lor în grupe/clase omogene, după</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unul sau mai multe criterii de grupare/clasificare.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O </a:t>
            </a:r>
            <a:r>
              <a:rPr lang="vi-VN" sz="1800" b="1" dirty="0" smtClean="0">
                <a:latin typeface="Calibri" pitchFamily="34" charset="0"/>
                <a:cs typeface="Calibri" pitchFamily="34" charset="0"/>
              </a:rPr>
              <a:t>grupă/clasă</a:t>
            </a:r>
            <a:r>
              <a:rPr lang="vi-VN" sz="1800" dirty="0" smtClean="0">
                <a:latin typeface="Calibri" pitchFamily="34" charset="0"/>
                <a:cs typeface="Calibri" pitchFamily="34" charset="0"/>
              </a:rPr>
              <a:t> este omogenă dacă unităţile din interiorul ei tind să se</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asemene cât mai mult între ele din punctul de vedere al criteriului utilizat,</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adică dacă între unităţile din aceeaşi grupă/clasă există variaţii cât mai mici,</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date de prezenţa factorilor aleatori, întâmplători.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b="1" dirty="0" smtClean="0">
                <a:latin typeface="Calibri" pitchFamily="34" charset="0"/>
                <a:cs typeface="Calibri" pitchFamily="34" charset="0"/>
              </a:rPr>
              <a:t>Criteriul de grupare/clasificare </a:t>
            </a:r>
            <a:r>
              <a:rPr lang="vi-VN" sz="1800" dirty="0" smtClean="0">
                <a:latin typeface="Calibri" pitchFamily="34" charset="0"/>
                <a:cs typeface="Calibri" pitchFamily="34" charset="0"/>
              </a:rPr>
              <a:t>reprezintă variabila (caracteristica)</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statistică în funcţie de care sistematizăm datele. După cum avem de-a face</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cu un singur criteriu sau mai multe criterii de grupare/clasificare, vom vorbi</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de grupări/clasificări simple sau combinate.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Dacă sistematizarea datelor se face după o variabilă nenumerică,</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procesul se numeşte </a:t>
            </a:r>
            <a:r>
              <a:rPr lang="vi-VN" sz="1800" b="1" dirty="0" smtClean="0">
                <a:latin typeface="Calibri" pitchFamily="34" charset="0"/>
                <a:cs typeface="Calibri" pitchFamily="34" charset="0"/>
              </a:rPr>
              <a:t>clasificare. </a:t>
            </a:r>
            <a:endParaRPr lang="en-GB" sz="1800" b="1" dirty="0" smtClean="0">
              <a:latin typeface="Calibri" pitchFamily="34" charset="0"/>
              <a:cs typeface="Calibri"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vi-VN" sz="1800" dirty="0" smtClean="0">
                <a:latin typeface="Calibri" pitchFamily="34" charset="0"/>
                <a:cs typeface="Calibri" pitchFamily="34" charset="0"/>
              </a:rPr>
              <a:t>Dacă datele sunt sistematizate după o variabilă categorială (nominală), ordinea</a:t>
            </a:r>
          </a:p>
          <a:p>
            <a:pPr algn="just">
              <a:buNone/>
            </a:pPr>
            <a:r>
              <a:rPr lang="vi-VN" sz="1800" dirty="0" smtClean="0">
                <a:latin typeface="Calibri" pitchFamily="34" charset="0"/>
                <a:cs typeface="Calibri" pitchFamily="34" charset="0"/>
              </a:rPr>
              <a:t>claselor este lăsată la îndemâna cercetătorului.</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Dacă datele se referă la variabile ordinale, clasele vor respecta criteriul de ordine:</a:t>
            </a:r>
            <a:endParaRPr lang="en-GB" sz="1800" dirty="0">
              <a:latin typeface="Calibri" pitchFamily="34" charset="0"/>
              <a:cs typeface="Calibri" pitchFamily="34" charset="0"/>
            </a:endParaRPr>
          </a:p>
        </p:txBody>
      </p:sp>
      <p:pic>
        <p:nvPicPr>
          <p:cNvPr id="81922" name="Picture 2"/>
          <p:cNvPicPr>
            <a:picLocks noChangeAspect="1" noChangeArrowheads="1"/>
          </p:cNvPicPr>
          <p:nvPr/>
        </p:nvPicPr>
        <p:blipFill>
          <a:blip r:embed="rId2" cstate="print"/>
          <a:srcRect/>
          <a:stretch>
            <a:fillRect/>
          </a:stretch>
        </p:blipFill>
        <p:spPr bwMode="auto">
          <a:xfrm>
            <a:off x="642910" y="1000108"/>
            <a:ext cx="6543673" cy="2144718"/>
          </a:xfrm>
          <a:prstGeom prst="rect">
            <a:avLst/>
          </a:prstGeom>
          <a:noFill/>
          <a:ln w="9525">
            <a:noFill/>
            <a:miter lim="800000"/>
            <a:headEnd/>
            <a:tailEnd/>
          </a:ln>
          <a:effectLst/>
        </p:spPr>
      </p:pic>
      <p:pic>
        <p:nvPicPr>
          <p:cNvPr id="81923" name="Picture 3"/>
          <p:cNvPicPr>
            <a:picLocks noChangeAspect="1" noChangeArrowheads="1"/>
          </p:cNvPicPr>
          <p:nvPr/>
        </p:nvPicPr>
        <p:blipFill>
          <a:blip r:embed="rId3" cstate="print"/>
          <a:srcRect/>
          <a:stretch>
            <a:fillRect/>
          </a:stretch>
        </p:blipFill>
        <p:spPr bwMode="auto">
          <a:xfrm>
            <a:off x="642910" y="3929066"/>
            <a:ext cx="6810375" cy="1333500"/>
          </a:xfrm>
          <a:prstGeom prst="rect">
            <a:avLst/>
          </a:prstGeom>
          <a:noFill/>
          <a:ln w="9525">
            <a:noFill/>
            <a:miter lim="800000"/>
            <a:headEnd/>
            <a:tailEnd/>
          </a:ln>
          <a:effectLst/>
        </p:spPr>
      </p:pic>
      <p:pic>
        <p:nvPicPr>
          <p:cNvPr id="81924" name="Picture 4"/>
          <p:cNvPicPr>
            <a:picLocks noChangeAspect="1" noChangeArrowheads="1"/>
          </p:cNvPicPr>
          <p:nvPr/>
        </p:nvPicPr>
        <p:blipFill>
          <a:blip r:embed="rId4" cstate="print"/>
          <a:srcRect/>
          <a:stretch>
            <a:fillRect/>
          </a:stretch>
        </p:blipFill>
        <p:spPr bwMode="auto">
          <a:xfrm>
            <a:off x="642910" y="5286388"/>
            <a:ext cx="6800850" cy="962025"/>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vi-VN" sz="2000" b="1" dirty="0" smtClean="0">
                <a:latin typeface="Calibri" pitchFamily="34" charset="0"/>
                <a:cs typeface="Calibri" pitchFamily="34" charset="0"/>
              </a:rPr>
              <a:t>Gruparea</a:t>
            </a:r>
            <a:r>
              <a:rPr lang="vi-VN" sz="2000" dirty="0" smtClean="0">
                <a:latin typeface="Calibri" pitchFamily="34" charset="0"/>
                <a:cs typeface="Calibri" pitchFamily="34" charset="0"/>
              </a:rPr>
              <a:t> reprezintă sistematizarea datelor după o variabilă</a:t>
            </a:r>
            <a:r>
              <a:rPr lang="en-GB" sz="2000" dirty="0" smtClean="0">
                <a:latin typeface="Calibri" pitchFamily="34" charset="0"/>
                <a:cs typeface="Calibri" pitchFamily="34" charset="0"/>
              </a:rPr>
              <a:t> </a:t>
            </a:r>
            <a:r>
              <a:rPr lang="vi-VN" sz="2000" dirty="0" smtClean="0">
                <a:latin typeface="Calibri" pitchFamily="34" charset="0"/>
                <a:cs typeface="Calibri" pitchFamily="34" charset="0"/>
              </a:rPr>
              <a:t>(caracteristică) numerică. În funcţie de tipul acesteia, gruparea se poate face</a:t>
            </a:r>
            <a:r>
              <a:rPr lang="en-GB" sz="2000" dirty="0" smtClean="0">
                <a:latin typeface="Calibri" pitchFamily="34" charset="0"/>
                <a:cs typeface="Calibri" pitchFamily="34" charset="0"/>
              </a:rPr>
              <a:t> </a:t>
            </a:r>
            <a:r>
              <a:rPr lang="vi-VN" sz="2000" dirty="0" smtClean="0">
                <a:latin typeface="Calibri" pitchFamily="34" charset="0"/>
                <a:cs typeface="Calibri" pitchFamily="34" charset="0"/>
              </a:rPr>
              <a:t>după o variabilă discretă sau continuă. </a:t>
            </a:r>
            <a:endParaRPr lang="en-GB" sz="2000" dirty="0" smtClean="0">
              <a:latin typeface="Calibri" pitchFamily="34" charset="0"/>
              <a:cs typeface="Calibri" pitchFamily="34" charset="0"/>
            </a:endParaRPr>
          </a:p>
          <a:p>
            <a:pPr algn="just">
              <a:buNone/>
            </a:pPr>
            <a:endParaRPr lang="en-GB" sz="2000" dirty="0" smtClean="0">
              <a:latin typeface="Calibri" pitchFamily="34" charset="0"/>
              <a:cs typeface="Calibri" pitchFamily="34" charset="0"/>
            </a:endParaRPr>
          </a:p>
          <a:p>
            <a:pPr algn="just">
              <a:buNone/>
            </a:pPr>
            <a:r>
              <a:rPr lang="vi-VN" sz="2000" dirty="0" smtClean="0">
                <a:latin typeface="Calibri" pitchFamily="34" charset="0"/>
                <a:cs typeface="Calibri" pitchFamily="34" charset="0"/>
              </a:rPr>
              <a:t>În funcţie de tipul variabilei de grupare (discretă sau continuă) şi de plaja valorilor </a:t>
            </a:r>
            <a:r>
              <a:rPr lang="vi-VN" sz="2000" dirty="0" smtClean="0">
                <a:latin typeface="Calibri" pitchFamily="34" charset="0"/>
                <a:cs typeface="Calibri" pitchFamily="34" charset="0"/>
              </a:rPr>
              <a:t>pe</a:t>
            </a:r>
            <a:r>
              <a:rPr lang="en-US" sz="2000" dirty="0" smtClean="0">
                <a:latin typeface="Calibri" pitchFamily="34" charset="0"/>
                <a:cs typeface="Calibri" pitchFamily="34" charset="0"/>
              </a:rPr>
              <a:t> </a:t>
            </a:r>
            <a:r>
              <a:rPr lang="vi-VN" sz="2000" dirty="0" smtClean="0">
                <a:latin typeface="Calibri" pitchFamily="34" charset="0"/>
                <a:cs typeface="Calibri" pitchFamily="34" charset="0"/>
              </a:rPr>
              <a:t>care </a:t>
            </a:r>
            <a:r>
              <a:rPr lang="vi-VN" sz="2000" dirty="0" smtClean="0">
                <a:latin typeface="Calibri" pitchFamily="34" charset="0"/>
                <a:cs typeface="Calibri" pitchFamily="34" charset="0"/>
              </a:rPr>
              <a:t>le poate caracteristica, gruparea se poate face:</a:t>
            </a:r>
            <a:endParaRPr lang="en-GB" sz="2000" dirty="0" smtClean="0">
              <a:latin typeface="Calibri" pitchFamily="34" charset="0"/>
              <a:cs typeface="Calibri" pitchFamily="34" charset="0"/>
            </a:endParaRPr>
          </a:p>
          <a:p>
            <a:pPr algn="just">
              <a:buNone/>
            </a:pPr>
            <a:endParaRPr lang="vi-VN" sz="1600" dirty="0" smtClean="0">
              <a:latin typeface="Calibri" pitchFamily="34" charset="0"/>
              <a:cs typeface="Calibri" pitchFamily="34" charset="0"/>
            </a:endParaRPr>
          </a:p>
          <a:p>
            <a:pPr lvl="1" algn="just">
              <a:buNone/>
            </a:pPr>
            <a:r>
              <a:rPr lang="vi-VN" sz="1600" dirty="0" smtClean="0">
                <a:latin typeface="Calibri" pitchFamily="34" charset="0"/>
                <a:cs typeface="Calibri" pitchFamily="34" charset="0"/>
              </a:rPr>
              <a:t>- </a:t>
            </a:r>
            <a:r>
              <a:rPr lang="vi-VN" sz="1800" dirty="0" smtClean="0">
                <a:latin typeface="Calibri" pitchFamily="34" charset="0"/>
                <a:cs typeface="Calibri" pitchFamily="34" charset="0"/>
              </a:rPr>
              <a:t>pe </a:t>
            </a:r>
            <a:r>
              <a:rPr lang="vi-VN" sz="1800" b="1" dirty="0" smtClean="0">
                <a:latin typeface="Calibri" pitchFamily="34" charset="0"/>
                <a:cs typeface="Calibri" pitchFamily="34" charset="0"/>
              </a:rPr>
              <a:t>variante</a:t>
            </a:r>
            <a:r>
              <a:rPr lang="vi-VN" sz="1800" dirty="0" smtClean="0">
                <a:latin typeface="Calibri" pitchFamily="34" charset="0"/>
                <a:cs typeface="Calibri" pitchFamily="34" charset="0"/>
              </a:rPr>
              <a:t> (atunci când grupăm datele după o variabilă discretă sau când plaja</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valorilor pe care le poate lua caracteristica nu este foarte mare);</a:t>
            </a:r>
          </a:p>
          <a:p>
            <a:pPr lvl="1" algn="just">
              <a:buNone/>
            </a:pPr>
            <a:r>
              <a:rPr lang="vi-VN" sz="1800" dirty="0" smtClean="0">
                <a:latin typeface="Calibri" pitchFamily="34" charset="0"/>
                <a:cs typeface="Calibri" pitchFamily="34" charset="0"/>
              </a:rPr>
              <a:t>- pe </a:t>
            </a:r>
            <a:r>
              <a:rPr lang="vi-VN" sz="1800" b="1" dirty="0" smtClean="0">
                <a:latin typeface="Calibri" pitchFamily="34" charset="0"/>
                <a:cs typeface="Calibri" pitchFamily="34" charset="0"/>
              </a:rPr>
              <a:t>intervale de variaţie </a:t>
            </a:r>
            <a:r>
              <a:rPr lang="vi-VN" sz="1800" dirty="0" smtClean="0">
                <a:latin typeface="Calibri" pitchFamily="34" charset="0"/>
                <a:cs typeface="Calibri" pitchFamily="34" charset="0"/>
              </a:rPr>
              <a:t>(atunci când sistematizăm datele după o variabilă</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continuă, care are o plajă largă de valori. </a:t>
            </a:r>
            <a:endParaRPr lang="en-GB" sz="1800" dirty="0">
              <a:latin typeface="Calibri" pitchFamily="34" charset="0"/>
              <a:cs typeface="Calibri"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vi-VN" sz="1800" b="1" dirty="0" smtClean="0">
                <a:latin typeface="Calibri" pitchFamily="34" charset="0"/>
                <a:cs typeface="Calibri" pitchFamily="34" charset="0"/>
              </a:rPr>
              <a:t>Gruparea datelor statistice pe variante</a:t>
            </a:r>
            <a:r>
              <a:rPr lang="en-US" sz="1800" b="1" dirty="0" smtClean="0">
                <a:latin typeface="Calibri" pitchFamily="34" charset="0"/>
                <a:cs typeface="Calibri" pitchFamily="34" charset="0"/>
              </a:rPr>
              <a:t> </a:t>
            </a:r>
            <a:r>
              <a:rPr lang="en-GB" sz="1800" b="1" dirty="0" smtClean="0">
                <a:latin typeface="Calibri" pitchFamily="34" charset="0"/>
                <a:cs typeface="Calibri" pitchFamily="34" charset="0"/>
              </a:rPr>
              <a:t>- </a:t>
            </a:r>
            <a:r>
              <a:rPr lang="vi-VN" sz="1800" dirty="0" smtClean="0">
                <a:latin typeface="Calibri" pitchFamily="34" charset="0"/>
                <a:cs typeface="Calibri" pitchFamily="34" charset="0"/>
              </a:rPr>
              <a:t>În acest caz, se va forma un număr de grupe egal cu numărul de variante. Prin</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numărarea unităţilor incluse în fiecare grupă se obţine frecvenţa grupei (numită şi frecvenţă</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absolută). </a:t>
            </a:r>
            <a:endParaRPr lang="en-GB" sz="1600" dirty="0">
              <a:latin typeface="Calibri" pitchFamily="34" charset="0"/>
              <a:cs typeface="Calibri" pitchFamily="34" charset="0"/>
            </a:endParaRPr>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71600" y="1484784"/>
            <a:ext cx="6475204" cy="2592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fontScale="92500" lnSpcReduction="10000"/>
          </a:bodyPr>
          <a:lstStyle/>
          <a:p>
            <a:pPr algn="just">
              <a:buNone/>
            </a:pPr>
            <a:r>
              <a:rPr lang="vi-VN" sz="1800" b="1" dirty="0">
                <a:latin typeface="Calibri" pitchFamily="34" charset="0"/>
                <a:cs typeface="Calibri" pitchFamily="34" charset="0"/>
              </a:rPr>
              <a:t>Gruparea pe intervale de variaţie</a:t>
            </a:r>
            <a:r>
              <a:rPr lang="vi-VN" sz="1800" b="1" dirty="0" smtClean="0">
                <a:latin typeface="Calibri" pitchFamily="34" charset="0"/>
                <a:cs typeface="Calibri" pitchFamily="34" charset="0"/>
              </a:rPr>
              <a:t>.</a:t>
            </a:r>
            <a:r>
              <a:rPr lang="en-US" sz="1800" b="1" dirty="0" smtClean="0">
                <a:latin typeface="Calibri" pitchFamily="34" charset="0"/>
                <a:cs typeface="Calibri" pitchFamily="34" charset="0"/>
              </a:rPr>
              <a:t> </a:t>
            </a:r>
            <a:r>
              <a:rPr lang="vi-VN" sz="1800" dirty="0">
                <a:latin typeface="Calibri" pitchFamily="34" charset="0"/>
                <a:cs typeface="Calibri" pitchFamily="34" charset="0"/>
              </a:rPr>
              <a:t>Se poate efectua pe intervale de mărime egală sau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diferită</a:t>
            </a:r>
            <a:r>
              <a:rPr lang="vi-VN" sz="1800" dirty="0">
                <a:latin typeface="Calibri" pitchFamily="34" charset="0"/>
                <a:cs typeface="Calibri" pitchFamily="34" charset="0"/>
              </a:rPr>
              <a:t>. În continuare vom </a:t>
            </a:r>
            <a:r>
              <a:rPr lang="vi-VN" sz="1800" dirty="0" smtClean="0">
                <a:latin typeface="Calibri" pitchFamily="34" charset="0"/>
                <a:cs typeface="Calibri" pitchFamily="34" charset="0"/>
              </a:rPr>
              <a:t>trata</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numai </a:t>
            </a:r>
            <a:r>
              <a:rPr lang="vi-VN" sz="1800" dirty="0">
                <a:latin typeface="Calibri" pitchFamily="34" charset="0"/>
                <a:cs typeface="Calibri" pitchFamily="34" charset="0"/>
              </a:rPr>
              <a:t>cazul grupării datelor statistice pe intervale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egale </a:t>
            </a:r>
            <a:r>
              <a:rPr lang="vi-VN" sz="1800" dirty="0">
                <a:latin typeface="Calibri" pitchFamily="34" charset="0"/>
                <a:cs typeface="Calibri" pitchFamily="34" charset="0"/>
              </a:rPr>
              <a:t>de variaţie.</a:t>
            </a: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Pentru </a:t>
            </a:r>
            <a:r>
              <a:rPr lang="vi-VN" sz="1800" dirty="0">
                <a:latin typeface="Calibri" pitchFamily="34" charset="0"/>
                <a:cs typeface="Calibri" pitchFamily="34" charset="0"/>
              </a:rPr>
              <a:t>realizarea grupării pe intervale egale de variaţie se recomandă parcurgerea</a:t>
            </a:r>
          </a:p>
          <a:p>
            <a:pPr algn="just">
              <a:buNone/>
            </a:pPr>
            <a:r>
              <a:rPr lang="vi-VN" sz="1800" dirty="0">
                <a:latin typeface="Calibri" pitchFamily="34" charset="0"/>
                <a:cs typeface="Calibri" pitchFamily="34" charset="0"/>
              </a:rPr>
              <a:t>următorilor paşi: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a) </a:t>
            </a:r>
            <a:r>
              <a:rPr lang="vi-VN" sz="1800" b="1" dirty="0">
                <a:latin typeface="Calibri" pitchFamily="34" charset="0"/>
                <a:cs typeface="Calibri" pitchFamily="34" charset="0"/>
              </a:rPr>
              <a:t>se determină amplitudinea variaţiei caracteristicii, ca diferenţă între valoarea</a:t>
            </a:r>
          </a:p>
          <a:p>
            <a:pPr algn="just">
              <a:buNone/>
            </a:pPr>
            <a:r>
              <a:rPr lang="vi-VN" sz="1800" b="1" dirty="0">
                <a:latin typeface="Calibri" pitchFamily="34" charset="0"/>
                <a:cs typeface="Calibri" pitchFamily="34" charset="0"/>
              </a:rPr>
              <a:t>maximă şi valoarea minimă a caracteristicii. </a:t>
            </a: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r>
              <a:rPr lang="en-US" sz="1800" b="1" dirty="0" smtClean="0">
                <a:latin typeface="Calibri" pitchFamily="34" charset="0"/>
                <a:cs typeface="Calibri" pitchFamily="34" charset="0"/>
              </a:rPr>
              <a:t>b) </a:t>
            </a:r>
            <a:r>
              <a:rPr lang="vi-VN" sz="1800" b="1" dirty="0" smtClean="0">
                <a:latin typeface="Calibri" pitchFamily="34" charset="0"/>
                <a:cs typeface="Calibri" pitchFamily="34" charset="0"/>
              </a:rPr>
              <a:t>se </a:t>
            </a:r>
            <a:r>
              <a:rPr lang="vi-VN" sz="1800" b="1" dirty="0">
                <a:latin typeface="Calibri" pitchFamily="34" charset="0"/>
                <a:cs typeface="Calibri" pitchFamily="34" charset="0"/>
              </a:rPr>
              <a:t>stabileste numărul de grupe. </a:t>
            </a:r>
            <a:r>
              <a:rPr lang="vi-VN" sz="1800" dirty="0">
                <a:latin typeface="Calibri" pitchFamily="34" charset="0"/>
                <a:cs typeface="Calibri" pitchFamily="34" charset="0"/>
              </a:rPr>
              <a:t>În acest caz pot exista două situaţii:</a:t>
            </a:r>
          </a:p>
          <a:p>
            <a:pPr lvl="1" algn="just">
              <a:buNone/>
            </a:pPr>
            <a:r>
              <a:rPr lang="vi-VN" sz="1600" dirty="0" smtClean="0">
                <a:latin typeface="Calibri" pitchFamily="34" charset="0"/>
                <a:cs typeface="Calibri" pitchFamily="34" charset="0"/>
              </a:rPr>
              <a:t>- numărul </a:t>
            </a:r>
            <a:r>
              <a:rPr lang="vi-VN" sz="1600" dirty="0">
                <a:latin typeface="Calibri" pitchFamily="34" charset="0"/>
                <a:cs typeface="Calibri" pitchFamily="34" charset="0"/>
              </a:rPr>
              <a:t>de grupe (r) este prestabilit, pe baza experienţei căpătate din </a:t>
            </a:r>
            <a:r>
              <a:rPr lang="vi-VN" sz="1600" dirty="0" smtClean="0">
                <a:latin typeface="Calibri" pitchFamily="34" charset="0"/>
                <a:cs typeface="Calibri" pitchFamily="34" charset="0"/>
              </a:rPr>
              <a:t>studii anterioare</a:t>
            </a:r>
            <a:r>
              <a:rPr lang="en-US" sz="1600" dirty="0">
                <a:latin typeface="Calibri" pitchFamily="34" charset="0"/>
                <a:cs typeface="Calibri" pitchFamily="34" charset="0"/>
              </a:rPr>
              <a:t> </a:t>
            </a:r>
            <a:r>
              <a:rPr lang="vi-VN" sz="1600" dirty="0" smtClean="0">
                <a:latin typeface="Calibri" pitchFamily="34" charset="0"/>
                <a:cs typeface="Calibri" pitchFamily="34" charset="0"/>
              </a:rPr>
              <a:t>asupra </a:t>
            </a:r>
            <a:r>
              <a:rPr lang="vi-VN" sz="1600" dirty="0">
                <a:latin typeface="Calibri" pitchFamily="34" charset="0"/>
                <a:cs typeface="Calibri" pitchFamily="34" charset="0"/>
              </a:rPr>
              <a:t>domeniului de interes</a:t>
            </a:r>
            <a:r>
              <a:rPr lang="vi-VN" sz="1600" dirty="0" smtClean="0">
                <a:latin typeface="Calibri" pitchFamily="34" charset="0"/>
                <a:cs typeface="Calibri" pitchFamily="34" charset="0"/>
              </a:rPr>
              <a:t>.</a:t>
            </a:r>
            <a:endParaRPr lang="vi-VN" sz="1600" dirty="0">
              <a:latin typeface="Calibri" pitchFamily="34" charset="0"/>
              <a:cs typeface="Calibri" pitchFamily="34" charset="0"/>
            </a:endParaRPr>
          </a:p>
          <a:p>
            <a:pPr lvl="1" algn="just">
              <a:buFontTx/>
              <a:buChar char="-"/>
            </a:pPr>
            <a:r>
              <a:rPr lang="vi-VN" sz="1600" dirty="0" smtClean="0">
                <a:latin typeface="Calibri" pitchFamily="34" charset="0"/>
                <a:cs typeface="Calibri" pitchFamily="34" charset="0"/>
              </a:rPr>
              <a:t>numărul </a:t>
            </a:r>
            <a:r>
              <a:rPr lang="vi-VN" sz="1600" dirty="0">
                <a:latin typeface="Calibri" pitchFamily="34" charset="0"/>
                <a:cs typeface="Calibri" pitchFamily="34" charset="0"/>
              </a:rPr>
              <a:t>de grupe (r) nu este prestabilit; în acest caz, dacă unităţile se </a:t>
            </a:r>
            <a:r>
              <a:rPr lang="vi-VN" sz="1600" dirty="0" smtClean="0">
                <a:latin typeface="Calibri" pitchFamily="34" charset="0"/>
                <a:cs typeface="Calibri" pitchFamily="34" charset="0"/>
              </a:rPr>
              <a:t>repartizează</a:t>
            </a:r>
            <a:r>
              <a:rPr lang="en-US" sz="1600" dirty="0" smtClean="0">
                <a:latin typeface="Calibri" pitchFamily="34" charset="0"/>
                <a:cs typeface="Calibri" pitchFamily="34" charset="0"/>
              </a:rPr>
              <a:t> </a:t>
            </a:r>
            <a:r>
              <a:rPr lang="vi-VN" sz="1600" dirty="0" smtClean="0">
                <a:latin typeface="Calibri" pitchFamily="34" charset="0"/>
                <a:cs typeface="Calibri" pitchFamily="34" charset="0"/>
              </a:rPr>
              <a:t>aproximati </a:t>
            </a:r>
            <a:r>
              <a:rPr lang="vi-VN" sz="1600" dirty="0">
                <a:latin typeface="Calibri" pitchFamily="34" charset="0"/>
                <a:cs typeface="Calibri" pitchFamily="34" charset="0"/>
              </a:rPr>
              <a:t>normal după caracteristica studiată, se poate utiliza pentru </a:t>
            </a:r>
            <a:r>
              <a:rPr lang="vi-VN" sz="1600" dirty="0" smtClean="0">
                <a:latin typeface="Calibri" pitchFamily="34" charset="0"/>
                <a:cs typeface="Calibri" pitchFamily="34" charset="0"/>
              </a:rPr>
              <a:t>determinarea</a:t>
            </a:r>
            <a:r>
              <a:rPr lang="en-US" sz="1600" dirty="0" smtClean="0">
                <a:latin typeface="Calibri" pitchFamily="34" charset="0"/>
                <a:cs typeface="Calibri" pitchFamily="34" charset="0"/>
              </a:rPr>
              <a:t> </a:t>
            </a:r>
            <a:r>
              <a:rPr lang="vi-VN" sz="1600" dirty="0" smtClean="0">
                <a:latin typeface="Calibri" pitchFamily="34" charset="0"/>
                <a:cs typeface="Calibri" pitchFamily="34" charset="0"/>
              </a:rPr>
              <a:t>numărul </a:t>
            </a:r>
            <a:r>
              <a:rPr lang="vi-VN" sz="1600" dirty="0">
                <a:latin typeface="Calibri" pitchFamily="34" charset="0"/>
                <a:cs typeface="Calibri" pitchFamily="34" charset="0"/>
              </a:rPr>
              <a:t>de </a:t>
            </a:r>
            <a:r>
              <a:rPr lang="vi-VN" sz="1600" dirty="0" smtClean="0">
                <a:latin typeface="Calibri" pitchFamily="34" charset="0"/>
                <a:cs typeface="Calibri" pitchFamily="34" charset="0"/>
              </a:rPr>
              <a:t>grupe</a:t>
            </a:r>
            <a:endParaRPr lang="en-US" sz="1600" dirty="0" smtClean="0">
              <a:latin typeface="Calibri" pitchFamily="34" charset="0"/>
              <a:cs typeface="Calibri" pitchFamily="34" charset="0"/>
            </a:endParaRPr>
          </a:p>
          <a:p>
            <a:pPr lvl="1" algn="just">
              <a:buFontTx/>
              <a:buChar char="-"/>
            </a:pPr>
            <a:endParaRPr lang="en-US" sz="1600" dirty="0">
              <a:latin typeface="Calibri" pitchFamily="34" charset="0"/>
              <a:cs typeface="Calibri" pitchFamily="34" charset="0"/>
            </a:endParaRPr>
          </a:p>
          <a:p>
            <a:pPr marL="393192" lvl="1" indent="0" algn="just">
              <a:buNone/>
            </a:pPr>
            <a:r>
              <a:rPr lang="pt-BR" sz="1600" dirty="0">
                <a:latin typeface="Calibri" panose="020F0502020204030204" pitchFamily="34" charset="0"/>
                <a:cs typeface="Calibri" panose="020F0502020204030204" pitchFamily="34" charset="0"/>
              </a:rPr>
              <a:t>unde n este numărul total de unităţi ale colectivităţii.</a:t>
            </a:r>
            <a:endParaRPr lang="vi-VN" sz="1600" dirty="0">
              <a:latin typeface="Calibri" pitchFamily="34" charset="0"/>
              <a:cs typeface="Calibri"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59832" y="3645024"/>
            <a:ext cx="1440160" cy="3833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131840" y="5661248"/>
            <a:ext cx="1281683" cy="2724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489141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lnSpcReduction="10000"/>
          </a:bodyPr>
          <a:lstStyle/>
          <a:p>
            <a:pPr algn="just">
              <a:buNone/>
            </a:pPr>
            <a:r>
              <a:rPr lang="vi-VN" sz="1800" dirty="0">
                <a:latin typeface="Calibri" pitchFamily="34" charset="0"/>
                <a:cs typeface="Calibri" pitchFamily="34" charset="0"/>
              </a:rPr>
              <a:t>Este recomandat a se folosi un număr potrivit de grupe (de regulă între 4 si 10).</a:t>
            </a: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Utilizarea </a:t>
            </a:r>
            <a:r>
              <a:rPr lang="vi-VN" sz="1800" dirty="0">
                <a:latin typeface="Calibri" pitchFamily="34" charset="0"/>
                <a:cs typeface="Calibri" pitchFamily="34" charset="0"/>
              </a:rPr>
              <a:t>unui număr prea mare de grupe ar duce la fărâmiţarea excesivă a </a:t>
            </a:r>
            <a:r>
              <a:rPr lang="vi-VN" sz="1800" dirty="0" smtClean="0">
                <a:latin typeface="Calibri" pitchFamily="34" charset="0"/>
                <a:cs typeface="Calibri" pitchFamily="34" charset="0"/>
              </a:rPr>
              <a:t>colectivităţii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putând apare, în acest caz si grupe cu frecvenţe nule, iar gruparea ar trebui refăcută</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utilizarea</a:t>
            </a:r>
            <a:r>
              <a:rPr lang="vi-VN" sz="1800" dirty="0">
                <a:latin typeface="Calibri" pitchFamily="34" charset="0"/>
                <a:cs typeface="Calibri" pitchFamily="34" charset="0"/>
              </a:rPr>
              <a:t>, dimpotrivă, a unui număr prea mic de grupe ar putea să nu pună în </a:t>
            </a:r>
            <a:r>
              <a:rPr lang="vi-VN" sz="1800" dirty="0" smtClean="0">
                <a:latin typeface="Calibri" pitchFamily="34" charset="0"/>
                <a:cs typeface="Calibri" pitchFamily="34" charset="0"/>
              </a:rPr>
              <a:t>evidenţă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principalele </a:t>
            </a:r>
            <a:r>
              <a:rPr lang="vi-VN" sz="1800" dirty="0">
                <a:latin typeface="Calibri" pitchFamily="34" charset="0"/>
                <a:cs typeface="Calibri" pitchFamily="34" charset="0"/>
              </a:rPr>
              <a:t>tipuri calitative ale populaţiei după variabila urmărită</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b="1" dirty="0">
                <a:latin typeface="Calibri" pitchFamily="34" charset="0"/>
                <a:cs typeface="Calibri" pitchFamily="34" charset="0"/>
              </a:rPr>
              <a:t>c) se determină mărimea intervalului de grupare (h), ca raport între amplitudinea</a:t>
            </a:r>
          </a:p>
          <a:p>
            <a:pPr algn="just">
              <a:buNone/>
            </a:pPr>
            <a:r>
              <a:rPr lang="vi-VN" sz="1800" b="1" dirty="0">
                <a:latin typeface="Calibri" pitchFamily="34" charset="0"/>
                <a:cs typeface="Calibri" pitchFamily="34" charset="0"/>
              </a:rPr>
              <a:t>caracteristicii si numărul de grupe</a:t>
            </a:r>
            <a:r>
              <a:rPr lang="vi-VN" sz="1800" b="1" dirty="0" smtClean="0">
                <a:latin typeface="Calibri" pitchFamily="34" charset="0"/>
                <a:cs typeface="Calibri" pitchFamily="34" charset="0"/>
              </a:rPr>
              <a:t>:</a:t>
            </a: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Pentru </a:t>
            </a:r>
            <a:r>
              <a:rPr lang="vi-VN" sz="1800" dirty="0">
                <a:latin typeface="Calibri" pitchFamily="34" charset="0"/>
                <a:cs typeface="Calibri" pitchFamily="34" charset="0"/>
              </a:rPr>
              <a:t>usurarea calculelor, se recomandă a se folosi mărimi rotunjite de interval, de</a:t>
            </a:r>
          </a:p>
          <a:p>
            <a:pPr algn="just">
              <a:buNone/>
            </a:pPr>
            <a:r>
              <a:rPr lang="vi-VN" sz="1800" dirty="0">
                <a:latin typeface="Calibri" pitchFamily="34" charset="0"/>
                <a:cs typeface="Calibri" pitchFamily="34" charset="0"/>
              </a:rPr>
              <a:t>aceea, dacă valoarea reiesită din calcul este fracţionară, cu mai multe zecimale, ea se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poate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rotunji </a:t>
            </a:r>
            <a:r>
              <a:rPr lang="vi-VN" sz="1800" dirty="0">
                <a:latin typeface="Calibri" pitchFamily="34" charset="0"/>
                <a:cs typeface="Calibri" pitchFamily="34" charset="0"/>
              </a:rPr>
              <a:t>prin adaos la o valoare imediat superioară, aleasă în mod convenabil</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De exemplu: dacă h = 4,4225, se poate rotunji valoarea la h = 4,5 sau chiar la h = 5.</a:t>
            </a:r>
            <a:endParaRPr lang="en-US" sz="1800"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pic>
        <p:nvPicPr>
          <p:cNvPr id="205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915816" y="3501008"/>
            <a:ext cx="919251" cy="5760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409549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184576"/>
          </a:xfrm>
        </p:spPr>
        <p:txBody>
          <a:bodyPr>
            <a:normAutofit/>
          </a:bodyPr>
          <a:lstStyle/>
          <a:p>
            <a:pPr algn="just">
              <a:buNone/>
            </a:pPr>
            <a:r>
              <a:rPr lang="vi-VN" b="1" dirty="0" smtClean="0">
                <a:solidFill>
                  <a:schemeClr val="tx1"/>
                </a:solidFill>
              </a:rPr>
              <a:t>Populația și eșantionul </a:t>
            </a:r>
            <a:r>
              <a:rPr lang="vi-VN" dirty="0" smtClean="0">
                <a:solidFill>
                  <a:schemeClr val="tx1"/>
                </a:solidFill>
              </a:rPr>
              <a:t>sunt două concepte de bază ale </a:t>
            </a:r>
            <a:r>
              <a:rPr lang="en-US" dirty="0" smtClean="0">
                <a:solidFill>
                  <a:schemeClr val="tx1"/>
                </a:solidFill>
              </a:rPr>
              <a:t>S</a:t>
            </a:r>
            <a:r>
              <a:rPr lang="vi-VN" dirty="0" smtClean="0">
                <a:solidFill>
                  <a:schemeClr val="tx1"/>
                </a:solidFill>
              </a:rPr>
              <a:t>tatistici</a:t>
            </a:r>
            <a:r>
              <a:rPr lang="en-US" dirty="0" err="1" smtClean="0">
                <a:solidFill>
                  <a:schemeClr val="tx1"/>
                </a:solidFill>
              </a:rPr>
              <a:t>i</a:t>
            </a:r>
            <a:r>
              <a:rPr lang="ro-RO" dirty="0" smtClean="0">
                <a:solidFill>
                  <a:schemeClr val="tx1"/>
                </a:solidFill>
              </a:rPr>
              <a:t>.</a:t>
            </a:r>
            <a:endParaRPr lang="en-US" dirty="0" smtClean="0">
              <a:solidFill>
                <a:schemeClr val="tx1"/>
              </a:solidFill>
            </a:endParaRPr>
          </a:p>
          <a:p>
            <a:pPr algn="just">
              <a:buNone/>
            </a:pPr>
            <a:r>
              <a:rPr lang="ro-RO" b="1" dirty="0" smtClean="0">
                <a:solidFill>
                  <a:schemeClr val="tx1"/>
                </a:solidFill>
              </a:rPr>
              <a:t>Definiția 1.</a:t>
            </a:r>
            <a:r>
              <a:rPr lang="en-US" b="1" dirty="0" smtClean="0">
                <a:solidFill>
                  <a:schemeClr val="tx1"/>
                </a:solidFill>
              </a:rPr>
              <a:t>1</a:t>
            </a:r>
            <a:r>
              <a:rPr lang="ro-RO" b="1" dirty="0" smtClean="0">
                <a:solidFill>
                  <a:schemeClr val="tx1"/>
                </a:solidFill>
              </a:rPr>
              <a:t> (Populați</a:t>
            </a:r>
            <a:r>
              <a:rPr lang="en-US" b="1" dirty="0" smtClean="0">
                <a:solidFill>
                  <a:schemeClr val="tx1"/>
                </a:solidFill>
              </a:rPr>
              <a:t>a</a:t>
            </a:r>
            <a:r>
              <a:rPr lang="ro-RO" b="1" dirty="0" smtClean="0">
                <a:solidFill>
                  <a:schemeClr val="tx1"/>
                </a:solidFill>
              </a:rPr>
              <a:t>). </a:t>
            </a:r>
            <a:r>
              <a:rPr lang="ro-RO" dirty="0" smtClean="0">
                <a:solidFill>
                  <a:schemeClr val="tx1"/>
                </a:solidFill>
              </a:rPr>
              <a:t>Populația reprezintă colecția tuturor indivizilor sau elemente luate în considerare într-un studiu statistic. (Weiss, 1999)</a:t>
            </a:r>
            <a:endParaRPr lang="en-US" dirty="0" smtClean="0">
              <a:solidFill>
                <a:schemeClr val="tx1"/>
              </a:solidFill>
            </a:endParaRPr>
          </a:p>
          <a:p>
            <a:pPr algn="just">
              <a:buNone/>
            </a:pPr>
            <a:r>
              <a:rPr lang="ro-RO" dirty="0" smtClean="0">
                <a:solidFill>
                  <a:schemeClr val="tx1"/>
                </a:solidFill>
              </a:rPr>
              <a:t> </a:t>
            </a:r>
            <a:r>
              <a:rPr lang="ro-RO" b="1" dirty="0" smtClean="0">
                <a:solidFill>
                  <a:schemeClr val="tx1"/>
                </a:solidFill>
              </a:rPr>
              <a:t>Definiția 1.</a:t>
            </a:r>
            <a:r>
              <a:rPr lang="en-US" b="1" dirty="0" smtClean="0">
                <a:solidFill>
                  <a:schemeClr val="tx1"/>
                </a:solidFill>
              </a:rPr>
              <a:t>2</a:t>
            </a:r>
            <a:r>
              <a:rPr lang="ro-RO" b="1" dirty="0" smtClean="0">
                <a:solidFill>
                  <a:schemeClr val="tx1"/>
                </a:solidFill>
              </a:rPr>
              <a:t> (Eșantion</a:t>
            </a:r>
            <a:r>
              <a:rPr lang="en-US" b="1" dirty="0" err="1" smtClean="0">
                <a:solidFill>
                  <a:schemeClr val="tx1"/>
                </a:solidFill>
              </a:rPr>
              <a:t>ul</a:t>
            </a:r>
            <a:r>
              <a:rPr lang="ro-RO" b="1" dirty="0" smtClean="0">
                <a:solidFill>
                  <a:schemeClr val="tx1"/>
                </a:solidFill>
              </a:rPr>
              <a:t>). </a:t>
            </a:r>
            <a:r>
              <a:rPr lang="ro-RO" dirty="0" smtClean="0">
                <a:solidFill>
                  <a:schemeClr val="tx1"/>
                </a:solidFill>
              </a:rPr>
              <a:t>Eșantion</a:t>
            </a:r>
            <a:r>
              <a:rPr lang="en-US" dirty="0" err="1" smtClean="0">
                <a:solidFill>
                  <a:schemeClr val="tx1"/>
                </a:solidFill>
              </a:rPr>
              <a:t>ul</a:t>
            </a:r>
            <a:r>
              <a:rPr lang="ro-RO" dirty="0" smtClean="0">
                <a:solidFill>
                  <a:schemeClr val="tx1"/>
                </a:solidFill>
              </a:rPr>
              <a:t> este acea parte a populației din care informațiile sunt colectate. (Weiss, 1999)</a:t>
            </a:r>
            <a:endParaRPr lang="en-US" dirty="0" smtClean="0">
              <a:solidFill>
                <a:schemeClr val="tx1"/>
              </a:solidFill>
            </a:endParaRPr>
          </a:p>
          <a:p>
            <a:pPr algn="just">
              <a:buNone/>
            </a:pPr>
            <a:endParaRPr lang="en-US" dirty="0" smtClean="0">
              <a:solidFill>
                <a:schemeClr val="tx1"/>
              </a:solidFill>
              <a:latin typeface="Calibri" pitchFamily="34" charset="0"/>
              <a:cs typeface="Calibri" pitchFamily="34" charset="0"/>
            </a:endParaRPr>
          </a:p>
          <a:p>
            <a:pPr algn="just">
              <a:buNone/>
            </a:pPr>
            <a:endParaRPr lang="en-US" dirty="0" smtClean="0">
              <a:solidFill>
                <a:schemeClr val="tx1"/>
              </a:solidFill>
              <a:latin typeface="Calibri" pitchFamily="34" charset="0"/>
              <a:cs typeface="Calibri" pitchFamily="34" charset="0"/>
            </a:endParaRPr>
          </a:p>
          <a:p>
            <a:pPr algn="just">
              <a:buNone/>
            </a:pPr>
            <a:endParaRPr lang="en-US" dirty="0" smtClean="0">
              <a:solidFill>
                <a:schemeClr val="tx1"/>
              </a:solidFill>
              <a:latin typeface="Calibri" pitchFamily="34" charset="0"/>
              <a:cs typeface="Calibri" pitchFamily="34" charset="0"/>
            </a:endParaRPr>
          </a:p>
          <a:p>
            <a:pPr algn="just">
              <a:buNone/>
            </a:pPr>
            <a:endParaRPr lang="en-US" dirty="0" smtClean="0">
              <a:solidFill>
                <a:schemeClr val="tx1"/>
              </a:solidFill>
              <a:latin typeface="Calibri" pitchFamily="34" charset="0"/>
              <a:cs typeface="Calibri" pitchFamily="34" charset="0"/>
            </a:endParaRPr>
          </a:p>
          <a:p>
            <a:pPr algn="just">
              <a:buNone/>
            </a:pPr>
            <a:endParaRPr lang="en-US" dirty="0" smtClean="0">
              <a:solidFill>
                <a:schemeClr val="tx1"/>
              </a:solidFill>
              <a:latin typeface="Calibri" pitchFamily="34" charset="0"/>
              <a:cs typeface="Calibri" pitchFamily="34" charset="0"/>
            </a:endParaRPr>
          </a:p>
          <a:p>
            <a:pPr algn="just">
              <a:buNone/>
            </a:pPr>
            <a:endParaRPr lang="en-US" dirty="0" smtClean="0">
              <a:solidFill>
                <a:schemeClr val="tx1"/>
              </a:solidFill>
            </a:endParaRPr>
          </a:p>
          <a:p>
            <a:pPr algn="just">
              <a:buNone/>
            </a:pPr>
            <a:r>
              <a:rPr lang="vi-VN" dirty="0" smtClean="0">
                <a:solidFill>
                  <a:schemeClr val="tx1"/>
                </a:solidFill>
              </a:rPr>
              <a:t>Populația reprezintă întotdeauna ținta unei investigații. Învățăm despre populație prin eșantionare din colecția tuturor indivizilor</a:t>
            </a:r>
            <a:r>
              <a:rPr lang="en-US" dirty="0" smtClean="0">
                <a:solidFill>
                  <a:schemeClr val="tx1"/>
                </a:solidFill>
              </a:rPr>
              <a:t>.</a:t>
            </a:r>
            <a:r>
              <a:rPr lang="vi-VN" dirty="0" smtClean="0">
                <a:solidFill>
                  <a:schemeClr val="tx1"/>
                </a:solidFill>
              </a:rPr>
              <a:t> </a:t>
            </a:r>
            <a:r>
              <a:rPr lang="en-US" dirty="0" smtClean="0">
                <a:solidFill>
                  <a:schemeClr val="tx1"/>
                </a:solidFill>
              </a:rPr>
              <a:t> </a:t>
            </a: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3203848" y="2420888"/>
            <a:ext cx="2305050" cy="200025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fontScale="92500" lnSpcReduction="20000"/>
          </a:bodyPr>
          <a:lstStyle/>
          <a:p>
            <a:pPr algn="just">
              <a:buNone/>
            </a:pPr>
            <a:r>
              <a:rPr lang="pt-BR" sz="1800" dirty="0">
                <a:latin typeface="Calibri" pitchFamily="34" charset="0"/>
                <a:cs typeface="Calibri" pitchFamily="34" charset="0"/>
              </a:rPr>
              <a:t>d) </a:t>
            </a:r>
            <a:r>
              <a:rPr lang="pt-BR" sz="1800" b="1" dirty="0">
                <a:latin typeface="Calibri" pitchFamily="34" charset="0"/>
                <a:cs typeface="Calibri" pitchFamily="34" charset="0"/>
              </a:rPr>
              <a:t>se formează intervalele de grupare, prin precizarea limitelor exacte ale acestora</a:t>
            </a:r>
            <a:r>
              <a:rPr lang="pt-BR" sz="1800" dirty="0" smtClean="0">
                <a:latin typeface="Calibri" pitchFamily="34" charset="0"/>
                <a:cs typeface="Calibri" pitchFamily="34" charset="0"/>
              </a:rPr>
              <a:t>.</a:t>
            </a:r>
          </a:p>
          <a:p>
            <a:pPr algn="just">
              <a:buNone/>
            </a:pPr>
            <a:endParaRPr lang="pt-BR" sz="1800" b="1" dirty="0" smtClean="0">
              <a:latin typeface="Calibri" pitchFamily="34" charset="0"/>
              <a:cs typeface="Calibri" pitchFamily="34" charset="0"/>
            </a:endParaRPr>
          </a:p>
          <a:p>
            <a:pPr algn="just">
              <a:buNone/>
            </a:pPr>
            <a:endParaRPr lang="pt-BR" sz="1800" b="1" dirty="0">
              <a:latin typeface="Calibri" pitchFamily="34" charset="0"/>
              <a:cs typeface="Calibri" pitchFamily="34" charset="0"/>
            </a:endParaRPr>
          </a:p>
          <a:p>
            <a:pPr algn="just">
              <a:buNone/>
            </a:pPr>
            <a:endParaRPr lang="pt-BR" sz="1800" b="1" dirty="0" smtClean="0">
              <a:latin typeface="Calibri" pitchFamily="34" charset="0"/>
              <a:cs typeface="Calibri" pitchFamily="34" charset="0"/>
            </a:endParaRPr>
          </a:p>
          <a:p>
            <a:pPr algn="just">
              <a:buNone/>
            </a:pPr>
            <a:endParaRPr lang="pt-BR" sz="1800" dirty="0">
              <a:latin typeface="Calibri" pitchFamily="34" charset="0"/>
              <a:cs typeface="Calibri" pitchFamily="34" charset="0"/>
            </a:endParaRPr>
          </a:p>
          <a:p>
            <a:pPr algn="just">
              <a:buNone/>
            </a:pPr>
            <a:r>
              <a:rPr lang="vi-VN" sz="1800" dirty="0">
                <a:latin typeface="Calibri" pitchFamily="34" charset="0"/>
                <a:cs typeface="Calibri" pitchFamily="34" charset="0"/>
              </a:rPr>
              <a:t>Limitele intervalelor vor avea acelasi grad de precizie ca si datele grupate (acelasi</a:t>
            </a:r>
          </a:p>
          <a:p>
            <a:pPr algn="just">
              <a:buNone/>
            </a:pPr>
            <a:r>
              <a:rPr lang="vi-VN" sz="1800" dirty="0">
                <a:latin typeface="Calibri" pitchFamily="34" charset="0"/>
                <a:cs typeface="Calibri" pitchFamily="34" charset="0"/>
              </a:rPr>
              <a:t>număr de zecimale), primul interval putând începe chiar de la valoarea minimă a</a:t>
            </a:r>
          </a:p>
          <a:p>
            <a:pPr algn="just">
              <a:buNone/>
            </a:pPr>
            <a:r>
              <a:rPr lang="vi-VN" sz="1800" dirty="0">
                <a:latin typeface="Calibri" pitchFamily="34" charset="0"/>
                <a:cs typeface="Calibri" pitchFamily="34" charset="0"/>
              </a:rPr>
              <a:t>caracteristicii, sau de la o valoare usor inferioară acesteia, aleasă în mod convenabil.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Este bine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să </a:t>
            </a:r>
            <a:r>
              <a:rPr lang="vi-VN" sz="1800" dirty="0">
                <a:latin typeface="Calibri" pitchFamily="34" charset="0"/>
                <a:cs typeface="Calibri" pitchFamily="34" charset="0"/>
              </a:rPr>
              <a:t>nu existe suprapuneri de limite, astfel încât la efectuarea grupării să poată fi </a:t>
            </a:r>
            <a:r>
              <a:rPr lang="vi-VN" sz="1800" dirty="0" smtClean="0">
                <a:latin typeface="Calibri" pitchFamily="34" charset="0"/>
                <a:cs typeface="Calibri" pitchFamily="34" charset="0"/>
              </a:rPr>
              <a:t>respectată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condiţia </a:t>
            </a:r>
            <a:r>
              <a:rPr lang="vi-VN" sz="1800" dirty="0">
                <a:latin typeface="Calibri" pitchFamily="34" charset="0"/>
                <a:cs typeface="Calibri" pitchFamily="34" charset="0"/>
              </a:rPr>
              <a:t>de unicitate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 Dacă limita superioară a unui interval coincide cu limita inferioară a intervalului</a:t>
            </a:r>
          </a:p>
          <a:p>
            <a:pPr algn="just">
              <a:buNone/>
            </a:pPr>
            <a:r>
              <a:rPr lang="vi-VN" sz="1800" dirty="0">
                <a:latin typeface="Calibri" pitchFamily="34" charset="0"/>
                <a:cs typeface="Calibri" pitchFamily="34" charset="0"/>
              </a:rPr>
              <a:t>următor, intervalele se numesc </a:t>
            </a:r>
            <a:r>
              <a:rPr lang="vi-VN" sz="1800" b="1" dirty="0">
                <a:latin typeface="Calibri" pitchFamily="34" charset="0"/>
                <a:cs typeface="Calibri" pitchFamily="34" charset="0"/>
              </a:rPr>
              <a:t>continue</a:t>
            </a:r>
            <a:r>
              <a:rPr lang="vi-VN" sz="1800" b="1" dirty="0" smtClean="0">
                <a:latin typeface="Calibri" pitchFamily="34" charset="0"/>
                <a:cs typeface="Calibri" pitchFamily="34" charset="0"/>
              </a:rPr>
              <a:t>;</a:t>
            </a:r>
            <a:endParaRPr lang="en-US" sz="1800" b="1" dirty="0" smtClean="0">
              <a:latin typeface="Calibri" pitchFamily="34" charset="0"/>
              <a:cs typeface="Calibri" pitchFamily="34" charset="0"/>
            </a:endParaRPr>
          </a:p>
          <a:p>
            <a:pPr algn="just">
              <a:buNone/>
            </a:pPr>
            <a:endParaRPr lang="vi-VN" sz="1800" b="1" dirty="0">
              <a:latin typeface="Calibri" pitchFamily="34" charset="0"/>
              <a:cs typeface="Calibri" pitchFamily="34" charset="0"/>
            </a:endParaRPr>
          </a:p>
          <a:p>
            <a:pPr algn="just">
              <a:buNone/>
            </a:pPr>
            <a:r>
              <a:rPr lang="vi-VN" sz="1800" dirty="0">
                <a:latin typeface="Calibri" pitchFamily="34" charset="0"/>
                <a:cs typeface="Calibri" pitchFamily="34" charset="0"/>
              </a:rPr>
              <a:t>- Dacă între limita superioară a unui interval si limita inferioară a intervalului următor</a:t>
            </a:r>
          </a:p>
          <a:p>
            <a:pPr algn="just">
              <a:buNone/>
            </a:pPr>
            <a:r>
              <a:rPr lang="vi-VN" sz="1800" dirty="0">
                <a:latin typeface="Calibri" pitchFamily="34" charset="0"/>
                <a:cs typeface="Calibri" pitchFamily="34" charset="0"/>
              </a:rPr>
              <a:t>există o diferenţă de o unitate întreagă sau zecimală, intervalele se numesc</a:t>
            </a:r>
          </a:p>
          <a:p>
            <a:pPr algn="just">
              <a:buNone/>
            </a:pPr>
            <a:r>
              <a:rPr lang="vi-VN" sz="1800" b="1" dirty="0">
                <a:latin typeface="Calibri" pitchFamily="34" charset="0"/>
                <a:cs typeface="Calibri" pitchFamily="34" charset="0"/>
              </a:rPr>
              <a:t>discontinue sau discrete.</a:t>
            </a:r>
            <a:endParaRPr lang="pt-BR" sz="1800" b="1" dirty="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483767" y="836712"/>
            <a:ext cx="2379735" cy="9361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2851471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75656" y="548680"/>
            <a:ext cx="6192688" cy="54119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8356735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1560" y="764704"/>
            <a:ext cx="6696744" cy="51244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500201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lnSpcReduction="10000"/>
          </a:bodyPr>
          <a:lstStyle/>
          <a:p>
            <a:pPr algn="just">
              <a:buNone/>
            </a:pPr>
            <a:r>
              <a:rPr lang="vi-VN" sz="1800" dirty="0">
                <a:latin typeface="Calibri" pitchFamily="34" charset="0"/>
                <a:cs typeface="Calibri" pitchFamily="34" charset="0"/>
              </a:rPr>
              <a:t>Rezultatul sistematizării datelor prin grupare/clasificare se prezintă sub formă de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Font typeface="Wingdings" panose="05000000000000000000" pitchFamily="2" charset="2"/>
              <a:buChar char="§"/>
            </a:pPr>
            <a:r>
              <a:rPr lang="vi-VN" sz="1800" dirty="0" smtClean="0">
                <a:latin typeface="Calibri" pitchFamily="34" charset="0"/>
                <a:cs typeface="Calibri" pitchFamily="34" charset="0"/>
              </a:rPr>
              <a:t>serii </a:t>
            </a:r>
            <a:r>
              <a:rPr lang="vi-VN" sz="1800" dirty="0">
                <a:latin typeface="Calibri" pitchFamily="34" charset="0"/>
                <a:cs typeface="Calibri" pitchFamily="34" charset="0"/>
              </a:rPr>
              <a:t>statistice;</a:t>
            </a:r>
          </a:p>
          <a:p>
            <a:pPr algn="just">
              <a:buFont typeface="Wingdings" panose="05000000000000000000" pitchFamily="2" charset="2"/>
              <a:buChar char="§"/>
            </a:pPr>
            <a:r>
              <a:rPr lang="vi-VN" sz="1800" dirty="0" smtClean="0">
                <a:latin typeface="Calibri" pitchFamily="34" charset="0"/>
                <a:cs typeface="Calibri" pitchFamily="34" charset="0"/>
              </a:rPr>
              <a:t>tabele statistice;</a:t>
            </a:r>
            <a:endParaRPr lang="en-US" sz="1800" dirty="0" smtClean="0">
              <a:latin typeface="Calibri" pitchFamily="34" charset="0"/>
              <a:cs typeface="Calibri" pitchFamily="34" charset="0"/>
            </a:endParaRPr>
          </a:p>
          <a:p>
            <a:pPr algn="just">
              <a:buFont typeface="Wingdings" panose="05000000000000000000" pitchFamily="2" charset="2"/>
              <a:buChar char="§"/>
            </a:pPr>
            <a:r>
              <a:rPr lang="vi-VN" sz="1800" dirty="0" smtClean="0">
                <a:latin typeface="Calibri" pitchFamily="34" charset="0"/>
                <a:cs typeface="Calibri" pitchFamily="34" charset="0"/>
              </a:rPr>
              <a:t>grafice </a:t>
            </a:r>
            <a:r>
              <a:rPr lang="vi-VN" sz="1800" dirty="0">
                <a:latin typeface="Calibri" pitchFamily="34" charset="0"/>
                <a:cs typeface="Calibri" pitchFamily="34" charset="0"/>
              </a:rPr>
              <a:t>statistice. </a:t>
            </a:r>
            <a:endParaRPr lang="en-US" sz="1800" dirty="0" smtClean="0">
              <a:latin typeface="Calibri" pitchFamily="34" charset="0"/>
              <a:cs typeface="Calibri" pitchFamily="34" charset="0"/>
            </a:endParaRPr>
          </a:p>
          <a:p>
            <a:pPr algn="just">
              <a:buFontTx/>
              <a:buChar char="-"/>
            </a:pPr>
            <a:endParaRPr lang="en-US" sz="1800" b="1" dirty="0" smtClean="0">
              <a:latin typeface="Calibri" pitchFamily="34" charset="0"/>
              <a:cs typeface="Calibri" pitchFamily="34" charset="0"/>
            </a:endParaRPr>
          </a:p>
          <a:p>
            <a:pPr marL="109728" indent="0" algn="just">
              <a:buNone/>
            </a:pPr>
            <a:r>
              <a:rPr lang="vi-VN" sz="1800" b="1" dirty="0">
                <a:latin typeface="Calibri" pitchFamily="34" charset="0"/>
                <a:cs typeface="Calibri" pitchFamily="34" charset="0"/>
              </a:rPr>
              <a:t>Seria statistică </a:t>
            </a:r>
            <a:r>
              <a:rPr lang="vi-VN" sz="1800" dirty="0">
                <a:latin typeface="Calibri" pitchFamily="34" charset="0"/>
                <a:cs typeface="Calibri" pitchFamily="34" charset="0"/>
              </a:rPr>
              <a:t>reprezintă un mod organizat de prezentare a datelor, sub forma a </a:t>
            </a:r>
            <a:r>
              <a:rPr lang="vi-VN" sz="1800" dirty="0" smtClean="0">
                <a:latin typeface="Calibri" pitchFamily="34" charset="0"/>
                <a:cs typeface="Calibri" pitchFamily="34" charset="0"/>
              </a:rPr>
              <a:t>două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şiruri</a:t>
            </a:r>
            <a:r>
              <a:rPr lang="vi-VN" sz="1800" dirty="0">
                <a:latin typeface="Calibri" pitchFamily="34" charset="0"/>
                <a:cs typeface="Calibri" pitchFamily="34" charset="0"/>
              </a:rPr>
              <a:t>: primul se referă la criteriul de sistematizare iar al doilea cuprinde datele </a:t>
            </a:r>
            <a:r>
              <a:rPr lang="vi-VN" sz="1800" dirty="0" smtClean="0">
                <a:latin typeface="Calibri" pitchFamily="34" charset="0"/>
                <a:cs typeface="Calibri" pitchFamily="34" charset="0"/>
              </a:rPr>
              <a:t>numerice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sau </a:t>
            </a:r>
            <a:r>
              <a:rPr lang="vi-VN" sz="1800" dirty="0">
                <a:latin typeface="Calibri" pitchFamily="34" charset="0"/>
                <a:cs typeface="Calibri" pitchFamily="34" charset="0"/>
              </a:rPr>
              <a:t>frecvenţele de apariţie şi depinde de ordinea de apariţie din primul </a:t>
            </a:r>
            <a:r>
              <a:rPr lang="vi-VN" sz="1800" dirty="0" smtClean="0">
                <a:latin typeface="Calibri" pitchFamily="34" charset="0"/>
                <a:cs typeface="Calibri" pitchFamily="34" charset="0"/>
              </a:rPr>
              <a:t>şir</a:t>
            </a:r>
            <a:r>
              <a:rPr lang="en-US" sz="1800" dirty="0" smtClean="0">
                <a:latin typeface="Calibri" pitchFamily="34" charset="0"/>
                <a:cs typeface="Calibri" pitchFamily="34" charset="0"/>
              </a:rPr>
              <a:t>. </a:t>
            </a:r>
          </a:p>
          <a:p>
            <a:pPr marL="109728" indent="0" algn="just">
              <a:buNone/>
            </a:pPr>
            <a:endParaRPr lang="en-US" sz="1800" dirty="0">
              <a:latin typeface="Calibri" pitchFamily="34" charset="0"/>
              <a:cs typeface="Calibri" pitchFamily="34" charset="0"/>
            </a:endParaRPr>
          </a:p>
          <a:p>
            <a:pPr marL="109728" indent="0" algn="just">
              <a:buNone/>
            </a:pPr>
            <a:r>
              <a:rPr lang="vi-VN" sz="1800" dirty="0">
                <a:latin typeface="Calibri" pitchFamily="34" charset="0"/>
                <a:cs typeface="Calibri" pitchFamily="34" charset="0"/>
              </a:rPr>
              <a:t>Seriile statistice se pot clasifica după următoarele criterii</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marL="109728" indent="0" algn="just">
              <a:buNone/>
            </a:pPr>
            <a:endParaRPr lang="vi-VN" sz="1800" dirty="0">
              <a:latin typeface="Calibri" pitchFamily="34" charset="0"/>
              <a:cs typeface="Calibri" pitchFamily="34" charset="0"/>
            </a:endParaRPr>
          </a:p>
          <a:p>
            <a:pPr marL="109728" indent="0" algn="just">
              <a:buNone/>
            </a:pPr>
            <a:r>
              <a:rPr lang="vi-VN" sz="1800" b="1" dirty="0">
                <a:latin typeface="Calibri" pitchFamily="34" charset="0"/>
                <a:cs typeface="Calibri" pitchFamily="34" charset="0"/>
              </a:rPr>
              <a:t>a) în funcţie de conţinutul variabilei după care se face sistematizarea</a:t>
            </a:r>
            <a:r>
              <a:rPr lang="vi-VN" sz="1800" dirty="0">
                <a:latin typeface="Calibri" pitchFamily="34" charset="0"/>
                <a:cs typeface="Calibri" pitchFamily="34" charset="0"/>
              </a:rPr>
              <a:t>, avem:</a:t>
            </a:r>
          </a:p>
          <a:p>
            <a:pPr marL="109728" indent="0"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a:t>
            </a:r>
            <a:r>
              <a:rPr lang="vi-VN" sz="1800" b="1" dirty="0">
                <a:solidFill>
                  <a:srgbClr val="0070C0"/>
                </a:solidFill>
                <a:latin typeface="Calibri" pitchFamily="34" charset="0"/>
                <a:cs typeface="Calibri" pitchFamily="34" charset="0"/>
              </a:rPr>
              <a:t>. serii cronologice </a:t>
            </a:r>
            <a:r>
              <a:rPr lang="vi-VN" sz="1800" dirty="0">
                <a:latin typeface="Calibri" pitchFamily="34" charset="0"/>
                <a:cs typeface="Calibri" pitchFamily="34" charset="0"/>
              </a:rPr>
              <a:t>(se referă la o variabilă de timp);</a:t>
            </a:r>
          </a:p>
          <a:p>
            <a:pPr marL="109728" indent="0"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serii teritoriale </a:t>
            </a:r>
            <a:r>
              <a:rPr lang="vi-VN" sz="1800" dirty="0">
                <a:latin typeface="Calibri" pitchFamily="34" charset="0"/>
                <a:cs typeface="Calibri" pitchFamily="34" charset="0"/>
              </a:rPr>
              <a:t>(se referă la o variabilă de spaţiu); </a:t>
            </a:r>
            <a:endParaRPr lang="en-US" sz="1800" dirty="0" smtClean="0">
              <a:latin typeface="Calibri" pitchFamily="34" charset="0"/>
              <a:cs typeface="Calibri" pitchFamily="34" charset="0"/>
            </a:endParaRPr>
          </a:p>
          <a:p>
            <a:pPr marL="109728" indent="0"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iii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serii de distribuţie de frecvenţe </a:t>
            </a:r>
            <a:r>
              <a:rPr lang="vi-VN" sz="1800" dirty="0">
                <a:latin typeface="Calibri" pitchFamily="34" charset="0"/>
                <a:cs typeface="Calibri" pitchFamily="34" charset="0"/>
              </a:rPr>
              <a:t>(sau repartiţii de frecvenţe, care se referă </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la o</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variabilă </a:t>
            </a:r>
            <a:r>
              <a:rPr lang="vi-VN" sz="1800" dirty="0">
                <a:latin typeface="Calibri" pitchFamily="34" charset="0"/>
                <a:cs typeface="Calibri" pitchFamily="34" charset="0"/>
              </a:rPr>
              <a:t>atributivă).</a:t>
            </a:r>
            <a:endParaRPr lang="en-US" sz="1800" dirty="0" smtClean="0">
              <a:latin typeface="Calibri" pitchFamily="34" charset="0"/>
              <a:cs typeface="Calibri" pitchFamily="34" charset="0"/>
            </a:endParaRPr>
          </a:p>
          <a:p>
            <a:pPr marL="109728" indent="0" algn="just">
              <a:buNone/>
            </a:pPr>
            <a:endParaRPr lang="en-US" sz="1800" dirty="0">
              <a:latin typeface="Calibri" pitchFamily="34" charset="0"/>
              <a:cs typeface="Calibri" pitchFamily="34" charset="0"/>
            </a:endParaRPr>
          </a:p>
          <a:p>
            <a:pPr algn="just">
              <a:buFontTx/>
              <a:buChar char="-"/>
            </a:pPr>
            <a:endParaRPr lang="en-US" sz="1800" b="1" dirty="0" smtClean="0">
              <a:latin typeface="Calibri" pitchFamily="34" charset="0"/>
              <a:cs typeface="Calibri" pitchFamily="34" charset="0"/>
            </a:endParaRPr>
          </a:p>
          <a:p>
            <a:pPr algn="just">
              <a:buFontTx/>
              <a:buChar char="-"/>
            </a:pPr>
            <a:endParaRPr lang="vi-VN" sz="1800" b="1" dirty="0">
              <a:latin typeface="Calibri" pitchFamily="34" charset="0"/>
              <a:cs typeface="Calibri" pitchFamily="34" charset="0"/>
            </a:endParaRPr>
          </a:p>
        </p:txBody>
      </p:sp>
    </p:spTree>
    <p:extLst>
      <p:ext uri="{BB962C8B-B14F-4D97-AF65-F5344CB8AC3E}">
        <p14:creationId xmlns="" xmlns:p14="http://schemas.microsoft.com/office/powerpoint/2010/main" val="3793939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lnSpcReduction="10000"/>
          </a:bodyPr>
          <a:lstStyle/>
          <a:p>
            <a:pPr algn="just">
              <a:buNone/>
            </a:pPr>
            <a:r>
              <a:rPr lang="vi-VN" sz="1800" dirty="0">
                <a:latin typeface="Calibri" pitchFamily="34" charset="0"/>
                <a:cs typeface="Calibri" pitchFamily="34" charset="0"/>
              </a:rPr>
              <a:t>b) </a:t>
            </a:r>
            <a:r>
              <a:rPr lang="vi-VN" sz="1800" b="1" dirty="0">
                <a:latin typeface="Calibri" pitchFamily="34" charset="0"/>
                <a:cs typeface="Calibri" pitchFamily="34" charset="0"/>
              </a:rPr>
              <a:t>după natura variabilei</a:t>
            </a:r>
            <a:r>
              <a:rPr lang="vi-VN" sz="1800" dirty="0">
                <a:latin typeface="Calibri" pitchFamily="34" charset="0"/>
                <a:cs typeface="Calibri" pitchFamily="34" charset="0"/>
              </a:rPr>
              <a:t>, seriile de distribuţie pot fi.</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distribuţii heterograde </a:t>
            </a:r>
            <a:r>
              <a:rPr lang="vi-VN" sz="1800" dirty="0">
                <a:latin typeface="Calibri" pitchFamily="34" charset="0"/>
                <a:cs typeface="Calibri" pitchFamily="34" charset="0"/>
              </a:rPr>
              <a:t>(după o variabilă cantitativă);</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distribuţii homograde </a:t>
            </a:r>
            <a:r>
              <a:rPr lang="vi-VN" sz="1800" dirty="0">
                <a:latin typeface="Calibri" pitchFamily="34" charset="0"/>
                <a:cs typeface="Calibri" pitchFamily="34" charset="0"/>
              </a:rPr>
              <a:t>(după o variabilă calitativă</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c) </a:t>
            </a:r>
            <a:r>
              <a:rPr lang="vi-VN" sz="1800" b="1" dirty="0">
                <a:latin typeface="Calibri" pitchFamily="34" charset="0"/>
                <a:cs typeface="Calibri" pitchFamily="34" charset="0"/>
              </a:rPr>
              <a:t>după numărul variantelor, </a:t>
            </a:r>
            <a:r>
              <a:rPr lang="vi-VN" sz="1800" dirty="0">
                <a:latin typeface="Calibri" pitchFamily="34" charset="0"/>
                <a:cs typeface="Calibri" pitchFamily="34" charset="0"/>
              </a:rPr>
              <a:t>distribuţiile pot fi:</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distribuţii pe variante sau valori</a:t>
            </a:r>
            <a:r>
              <a:rPr lang="vi-VN" sz="1800" dirty="0">
                <a:latin typeface="Calibri" pitchFamily="34" charset="0"/>
                <a:cs typeface="Calibri" pitchFamily="34" charset="0"/>
              </a:rPr>
              <a:t>;</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distribuţii pe grupe de variante </a:t>
            </a:r>
            <a:r>
              <a:rPr lang="vi-VN" sz="1800" dirty="0">
                <a:latin typeface="Calibri" pitchFamily="34" charset="0"/>
                <a:cs typeface="Calibri" pitchFamily="34" charset="0"/>
              </a:rPr>
              <a:t>(în cazul distribuţiilor homograde) sau pe</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intervale </a:t>
            </a:r>
            <a:r>
              <a:rPr lang="vi-VN" sz="1800" dirty="0">
                <a:latin typeface="Calibri" pitchFamily="34" charset="0"/>
                <a:cs typeface="Calibri" pitchFamily="34" charset="0"/>
              </a:rPr>
              <a:t>de valori (în cazul distribuţiilor heterograde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d) </a:t>
            </a:r>
            <a:r>
              <a:rPr lang="vi-VN" sz="1800" b="1" dirty="0">
                <a:latin typeface="Calibri" pitchFamily="34" charset="0"/>
                <a:cs typeface="Calibri" pitchFamily="34" charset="0"/>
              </a:rPr>
              <a:t>în funcţie de numărul variabilelor după care se face sistematizarea</a:t>
            </a:r>
            <a:r>
              <a:rPr lang="vi-VN" sz="1800" dirty="0">
                <a:latin typeface="Calibri" pitchFamily="34" charset="0"/>
                <a:cs typeface="Calibri" pitchFamily="34" charset="0"/>
              </a:rPr>
              <a:t>, întâlnim</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distribuţii de frecvenţe unidimensionale </a:t>
            </a:r>
            <a:r>
              <a:rPr lang="vi-VN" sz="1800" dirty="0">
                <a:latin typeface="Calibri" pitchFamily="34" charset="0"/>
                <a:cs typeface="Calibri" pitchFamily="34" charset="0"/>
              </a:rPr>
              <a:t>(când sistematizarea datelor s-a</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efectuat </a:t>
            </a:r>
            <a:r>
              <a:rPr lang="vi-VN" sz="1800" dirty="0">
                <a:latin typeface="Calibri" pitchFamily="34" charset="0"/>
                <a:cs typeface="Calibri" pitchFamily="34" charset="0"/>
              </a:rPr>
              <a:t>după o singură variabilă);</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distribuţii de frecvenţe bidimensionale </a:t>
            </a:r>
            <a:r>
              <a:rPr lang="vi-VN" sz="1800" dirty="0">
                <a:latin typeface="Calibri" pitchFamily="34" charset="0"/>
                <a:cs typeface="Calibri" pitchFamily="34" charset="0"/>
              </a:rPr>
              <a:t>(când sistematizarea datelor s-a </a:t>
            </a:r>
            <a:r>
              <a:rPr lang="en-US" sz="1800" dirty="0" smtClean="0">
                <a:latin typeface="Calibri" pitchFamily="34" charset="0"/>
                <a:cs typeface="Calibri" pitchFamily="34" charset="0"/>
              </a:rPr>
              <a:t>    </a:t>
            </a:r>
          </a:p>
          <a:p>
            <a:pPr algn="just">
              <a:buNone/>
            </a:pPr>
            <a:r>
              <a:rPr lang="en-US" sz="1800" dirty="0">
                <a:latin typeface="Calibri" pitchFamily="34" charset="0"/>
                <a:cs typeface="Calibri" pitchFamily="34" charset="0"/>
              </a:rPr>
              <a:t> </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efectuat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în </a:t>
            </a:r>
            <a:r>
              <a:rPr lang="vi-VN" sz="1800" dirty="0">
                <a:latin typeface="Calibri" pitchFamily="34" charset="0"/>
                <a:cs typeface="Calibri" pitchFamily="34" charset="0"/>
              </a:rPr>
              <a:t>funcţie de două variabile);</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iii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distribuţii multidimensionale </a:t>
            </a:r>
            <a:r>
              <a:rPr lang="vi-VN" sz="1800" dirty="0">
                <a:latin typeface="Calibri" pitchFamily="34" charset="0"/>
                <a:cs typeface="Calibri" pitchFamily="34" charset="0"/>
              </a:rPr>
              <a:t>(când sistematizarea datelor s-a efectuat în</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funcţie </a:t>
            </a:r>
            <a:r>
              <a:rPr lang="vi-VN" sz="1800" dirty="0">
                <a:latin typeface="Calibri" pitchFamily="34" charset="0"/>
                <a:cs typeface="Calibri" pitchFamily="34" charset="0"/>
              </a:rPr>
              <a:t>de trei sau mai multe variabile)</a:t>
            </a:r>
            <a:endParaRPr lang="en-US" sz="1800" dirty="0">
              <a:latin typeface="Calibri" pitchFamily="34" charset="0"/>
              <a:cs typeface="Calibri" pitchFamily="34" charset="0"/>
            </a:endParaRPr>
          </a:p>
          <a:p>
            <a:pPr algn="just">
              <a:buFontTx/>
              <a:buChar char="-"/>
            </a:pPr>
            <a:endParaRPr lang="en-US" sz="1800" b="1" dirty="0" smtClean="0">
              <a:latin typeface="Calibri" pitchFamily="34" charset="0"/>
              <a:cs typeface="Calibri" pitchFamily="34" charset="0"/>
            </a:endParaRPr>
          </a:p>
          <a:p>
            <a:pPr algn="just">
              <a:buFontTx/>
              <a:buChar char="-"/>
            </a:pPr>
            <a:endParaRPr lang="vi-VN" sz="1800" b="1" dirty="0">
              <a:latin typeface="Calibri" pitchFamily="34" charset="0"/>
              <a:cs typeface="Calibri" pitchFamily="34" charset="0"/>
            </a:endParaRPr>
          </a:p>
        </p:txBody>
      </p:sp>
    </p:spTree>
    <p:extLst>
      <p:ext uri="{BB962C8B-B14F-4D97-AF65-F5344CB8AC3E}">
        <p14:creationId xmlns="" xmlns:p14="http://schemas.microsoft.com/office/powerpoint/2010/main" val="39642536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71600" y="260648"/>
            <a:ext cx="6624736" cy="64328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5394148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66739" y="404664"/>
            <a:ext cx="7116329" cy="6480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61423" y="1124744"/>
            <a:ext cx="7299500" cy="3946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10993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43608" y="297495"/>
            <a:ext cx="6912768" cy="56173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131840" y="5733256"/>
            <a:ext cx="2592288" cy="6404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1738279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404664"/>
            <a:ext cx="6192688" cy="30909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3528" y="3717032"/>
            <a:ext cx="6264696" cy="2876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7686985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620688"/>
            <a:ext cx="6670741" cy="2088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3528" y="2852936"/>
            <a:ext cx="6822431" cy="2592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58604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184576"/>
          </a:xfrm>
        </p:spPr>
        <p:txBody>
          <a:bodyPr>
            <a:normAutofit/>
          </a:bodyPr>
          <a:lstStyle/>
          <a:p>
            <a:pPr algn="just">
              <a:buNone/>
            </a:pPr>
            <a:r>
              <a:rPr lang="ro-RO" b="1" dirty="0" smtClean="0">
                <a:solidFill>
                  <a:schemeClr val="tx1"/>
                </a:solidFill>
                <a:latin typeface="Calibri" pitchFamily="34" charset="0"/>
                <a:cs typeface="Calibri" pitchFamily="34" charset="0"/>
              </a:rPr>
              <a:t>EXEMPLE</a:t>
            </a:r>
            <a:endParaRPr lang="en-US"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Studenții Universității din București</a:t>
            </a:r>
          </a:p>
          <a:p>
            <a:pPr algn="just">
              <a:buNone/>
            </a:pPr>
            <a:r>
              <a:rPr lang="ro-RO" dirty="0" smtClean="0">
                <a:solidFill>
                  <a:schemeClr val="tx1"/>
                </a:solidFill>
                <a:latin typeface="Calibri" pitchFamily="34" charset="0"/>
                <a:cs typeface="Calibri" pitchFamily="34" charset="0"/>
              </a:rPr>
              <a:t>Cărțile din Librăria Mihai Eminescu</a:t>
            </a:r>
          </a:p>
          <a:p>
            <a:pPr algn="just">
              <a:buNone/>
            </a:pPr>
            <a:r>
              <a:rPr lang="ro-RO" dirty="0" smtClean="0">
                <a:solidFill>
                  <a:schemeClr val="tx1"/>
                </a:solidFill>
                <a:latin typeface="Calibri" pitchFamily="34" charset="0"/>
                <a:cs typeface="Calibri" pitchFamily="34" charset="0"/>
              </a:rPr>
              <a:t>Toți cetățenii cu drept de vot</a:t>
            </a:r>
          </a:p>
          <a:p>
            <a:pPr algn="just">
              <a:buNone/>
            </a:pPr>
            <a:r>
              <a:rPr lang="ro-RO" dirty="0" smtClean="0">
                <a:solidFill>
                  <a:schemeClr val="tx1"/>
                </a:solidFill>
                <a:latin typeface="Calibri" pitchFamily="34" charset="0"/>
                <a:cs typeface="Calibri" pitchFamily="34" charset="0"/>
              </a:rPr>
              <a:t>Toți pacienții tratați la Spitalul Universitar anul trecut</a:t>
            </a:r>
          </a:p>
          <a:p>
            <a:pPr algn="just">
              <a:buNone/>
            </a:pP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Procentul de votanți care intenționează sa voteze la următoarele alegeri</a:t>
            </a:r>
          </a:p>
          <a:p>
            <a:pPr algn="just">
              <a:buNone/>
            </a:pPr>
            <a:r>
              <a:rPr lang="ro-RO" dirty="0" smtClean="0">
                <a:solidFill>
                  <a:schemeClr val="tx1"/>
                </a:solidFill>
                <a:latin typeface="Calibri" pitchFamily="34" charset="0"/>
                <a:cs typeface="Calibri" pitchFamily="34" charset="0"/>
              </a:rPr>
              <a:t>Procentul pacienților satisfăcuți de actul medical</a:t>
            </a:r>
          </a:p>
          <a:p>
            <a:pPr algn="just">
              <a:buNone/>
            </a:pPr>
            <a:r>
              <a:rPr lang="ro-RO" dirty="0" smtClean="0">
                <a:solidFill>
                  <a:schemeClr val="tx1"/>
                </a:solidFill>
                <a:latin typeface="Calibri" pitchFamily="34" charset="0"/>
                <a:cs typeface="Calibri" pitchFamily="34" charset="0"/>
              </a:rPr>
              <a:t>100 de cărți de matematica din Librăria Mihai Eminescu</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  </a:t>
            </a: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548680"/>
            <a:ext cx="6815137" cy="2316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3528" y="3068960"/>
            <a:ext cx="6768752" cy="26456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4766190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Majoritatea </a:t>
            </a:r>
            <a:r>
              <a:rPr lang="vi-VN" sz="1800" dirty="0">
                <a:latin typeface="Calibri" pitchFamily="34" charset="0"/>
                <a:cs typeface="Calibri" pitchFamily="34" charset="0"/>
              </a:rPr>
              <a:t>informațiilor cu care venim în contact în ziare, jurnale, informații bancare, rapoarte ale diverselor companii (de telefonie, de internet ș.a.m.d) sunt informații statistice rezumate și prezentate într-o formă cât mai accesibilă cititorului. Această rezumare a datelor, în formă de tabele și reprezentări grafice  poartă numele de </a:t>
            </a:r>
            <a:r>
              <a:rPr lang="vi-VN" sz="1800" b="1" dirty="0">
                <a:latin typeface="Calibri" pitchFamily="34" charset="0"/>
                <a:cs typeface="Calibri" pitchFamily="34" charset="0"/>
              </a:rPr>
              <a:t>statistică descriptivă. </a:t>
            </a:r>
            <a:endParaRPr lang="en-US" sz="1800" b="1"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en-US" sz="1800" dirty="0" smtClean="0">
                <a:latin typeface="Calibri" pitchFamily="34" charset="0"/>
                <a:cs typeface="Calibri" pitchFamily="34" charset="0"/>
              </a:rPr>
              <a:t>A</a:t>
            </a:r>
            <a:r>
              <a:rPr lang="vi-VN" sz="1800" dirty="0" smtClean="0">
                <a:latin typeface="Calibri" pitchFamily="34" charset="0"/>
                <a:cs typeface="Calibri" pitchFamily="34" charset="0"/>
              </a:rPr>
              <a:t>lături </a:t>
            </a:r>
            <a:r>
              <a:rPr lang="vi-VN" sz="1800" dirty="0">
                <a:latin typeface="Calibri" pitchFamily="34" charset="0"/>
                <a:cs typeface="Calibri" pitchFamily="34" charset="0"/>
              </a:rPr>
              <a:t>de grafice, si tabelele statistice joacă un rol important </a:t>
            </a:r>
            <a:r>
              <a:rPr lang="vi-VN" sz="1800" dirty="0" smtClean="0">
                <a:latin typeface="Calibri" pitchFamily="34" charset="0"/>
                <a:cs typeface="Calibri" pitchFamily="34" charset="0"/>
              </a:rPr>
              <a:t>în</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prezentarea </a:t>
            </a:r>
            <a:r>
              <a:rPr lang="vi-VN" sz="1800" dirty="0">
                <a:latin typeface="Calibri" pitchFamily="34" charset="0"/>
                <a:cs typeface="Calibri" pitchFamily="34" charset="0"/>
              </a:rPr>
              <a:t>dateor, căci ele pot releva anumite aspecte pe care graficele nu le pot pune </a:t>
            </a:r>
            <a:r>
              <a:rPr lang="vi-VN" sz="1800" dirty="0" smtClean="0">
                <a:latin typeface="Calibri" pitchFamily="34" charset="0"/>
                <a:cs typeface="Calibri" pitchFamily="34" charset="0"/>
              </a:rPr>
              <a:t>în</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valoare</a:t>
            </a:r>
            <a:r>
              <a:rPr lang="vi-VN" sz="1800" dirty="0">
                <a:latin typeface="Calibri" pitchFamily="34" charset="0"/>
                <a:cs typeface="Calibri" pitchFamily="34" charset="0"/>
              </a:rPr>
              <a:t>. În unele situaţii, este mai importantă prezentarea valorilor numerice ale datelor, </a:t>
            </a:r>
            <a:r>
              <a:rPr lang="vi-VN" sz="1800" dirty="0" smtClean="0">
                <a:latin typeface="Calibri" pitchFamily="34" charset="0"/>
                <a:cs typeface="Calibri" pitchFamily="34" charset="0"/>
              </a:rPr>
              <a:t>decât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o </a:t>
            </a:r>
            <a:r>
              <a:rPr lang="vi-VN" sz="1800" dirty="0">
                <a:latin typeface="Calibri" pitchFamily="34" charset="0"/>
                <a:cs typeface="Calibri" pitchFamily="34" charset="0"/>
              </a:rPr>
              <a:t>vizualizare grafică a acestora. În felul acesta, tabelele reprezintă un </a:t>
            </a:r>
            <a:r>
              <a:rPr lang="vi-VN" sz="1800" dirty="0" smtClean="0">
                <a:latin typeface="Calibri" pitchFamily="34" charset="0"/>
                <a:cs typeface="Calibri" pitchFamily="34" charset="0"/>
              </a:rPr>
              <a:t>instrument</a:t>
            </a:r>
            <a:r>
              <a:rPr lang="en-US" sz="1800" dirty="0" smtClean="0">
                <a:latin typeface="Calibri" pitchFamily="34" charset="0"/>
                <a:cs typeface="Calibri" pitchFamily="34" charset="0"/>
              </a:rPr>
              <a:t> n</a:t>
            </a:r>
            <a:r>
              <a:rPr lang="vi-VN" sz="1800" dirty="0" smtClean="0">
                <a:latin typeface="Calibri" pitchFamily="34" charset="0"/>
                <a:cs typeface="Calibri" pitchFamily="34" charset="0"/>
              </a:rPr>
              <a:t>complementar </a:t>
            </a:r>
            <a:r>
              <a:rPr lang="vi-VN" sz="1800" dirty="0">
                <a:latin typeface="Calibri" pitchFamily="34" charset="0"/>
                <a:cs typeface="Calibri" pitchFamily="34" charset="0"/>
              </a:rPr>
              <a:t>graficelor, de prezentare rapidă si eficientă a datelor, dar si de sistematizare </a:t>
            </a:r>
            <a:r>
              <a:rPr lang="vi-VN" sz="1800" dirty="0" smtClean="0">
                <a:latin typeface="Calibri" pitchFamily="34" charset="0"/>
                <a:cs typeface="Calibri" pitchFamily="34" charset="0"/>
              </a:rPr>
              <a:t>a</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acestora.</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spTree>
    <p:extLst>
      <p:ext uri="{BB962C8B-B14F-4D97-AF65-F5344CB8AC3E}">
        <p14:creationId xmlns="" xmlns:p14="http://schemas.microsoft.com/office/powerpoint/2010/main" val="3290119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4373" y="275684"/>
            <a:ext cx="4352925" cy="5000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39552" y="5276309"/>
            <a:ext cx="6158210" cy="523220"/>
          </a:xfrm>
          <a:prstGeom prst="rect">
            <a:avLst/>
          </a:prstGeom>
        </p:spPr>
        <p:txBody>
          <a:bodyPr wrap="square">
            <a:spAutoFit/>
          </a:bodyPr>
          <a:lstStyle/>
          <a:p>
            <a:r>
              <a:rPr lang="en-US" sz="1400" dirty="0" smtClean="0">
                <a:latin typeface="Calibri" panose="020F0502020204030204" pitchFamily="34" charset="0"/>
                <a:cs typeface="Calibri" panose="020F0502020204030204" pitchFamily="34" charset="0"/>
              </a:rPr>
              <a:t>	</a:t>
            </a:r>
            <a:r>
              <a:rPr lang="vi-VN" sz="1400" dirty="0">
                <a:latin typeface="Calibri" pitchFamily="34" charset="0"/>
                <a:cs typeface="Calibri" pitchFamily="34" charset="0"/>
              </a:rPr>
              <a:t> Tabelul 1. </a:t>
            </a:r>
            <a:r>
              <a:rPr lang="en-US" sz="1400" dirty="0" smtClean="0">
                <a:latin typeface="Calibri" panose="020F0502020204030204" pitchFamily="34" charset="0"/>
                <a:cs typeface="Calibri" panose="020F0502020204030204" pitchFamily="34" charset="0"/>
              </a:rPr>
              <a:t> Set </a:t>
            </a:r>
            <a:r>
              <a:rPr lang="en-US" sz="1400" dirty="0">
                <a:latin typeface="Calibri" panose="020F0502020204030204" pitchFamily="34" charset="0"/>
                <a:cs typeface="Calibri" panose="020F0502020204030204" pitchFamily="34" charset="0"/>
              </a:rPr>
              <a:t>de date </a:t>
            </a:r>
            <a:r>
              <a:rPr lang="en-US" sz="1400" dirty="0" err="1">
                <a:latin typeface="Calibri" panose="020F0502020204030204" pitchFamily="34" charset="0"/>
                <a:cs typeface="Calibri" panose="020F0502020204030204" pitchFamily="34" charset="0"/>
              </a:rPr>
              <a:t>pentru</a:t>
            </a:r>
            <a:r>
              <a:rPr lang="en-US" sz="1400" dirty="0">
                <a:latin typeface="Calibri" panose="020F0502020204030204" pitchFamily="34" charset="0"/>
                <a:cs typeface="Calibri" panose="020F0502020204030204" pitchFamily="34" charset="0"/>
              </a:rPr>
              <a:t> 25 de </a:t>
            </a:r>
            <a:r>
              <a:rPr lang="en-US" sz="1400" dirty="0" err="1">
                <a:latin typeface="Calibri" panose="020F0502020204030204" pitchFamily="34" charset="0"/>
                <a:cs typeface="Calibri" panose="020F0502020204030204" pitchFamily="34" charset="0"/>
              </a:rPr>
              <a:t>fonduri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mutuale</a:t>
            </a:r>
            <a:endParaRPr lang="en-US" sz="1400" dirty="0">
              <a:latin typeface="Calibri" panose="020F0502020204030204" pitchFamily="34" charset="0"/>
              <a:cs typeface="Calibri" panose="020F0502020204030204" pitchFamily="34" charset="0"/>
            </a:endParaRPr>
          </a:p>
          <a:p>
            <a:r>
              <a:rPr lang="en-US" sz="1400" dirty="0" err="1">
                <a:latin typeface="Calibri" panose="020F0502020204030204" pitchFamily="34" charset="0"/>
                <a:cs typeface="Calibri" panose="020F0502020204030204" pitchFamily="34" charset="0"/>
              </a:rPr>
              <a:t>Sursa</a:t>
            </a:r>
            <a:r>
              <a:rPr lang="en-US" sz="1400" dirty="0">
                <a:latin typeface="Calibri" panose="020F0502020204030204" pitchFamily="34" charset="0"/>
                <a:cs typeface="Calibri" panose="020F0502020204030204" pitchFamily="34" charset="0"/>
              </a:rPr>
              <a:t>: Yahoo Finance Mutual Fund Finder Last update: 31-Jan-2016</a:t>
            </a:r>
          </a:p>
        </p:txBody>
      </p:sp>
      <p:pic>
        <p:nvPicPr>
          <p:cNvPr id="1638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076056" y="764704"/>
            <a:ext cx="3960440" cy="836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6270755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2936"/>
            <a:ext cx="8229600" cy="720080"/>
          </a:xfrm>
        </p:spPr>
        <p:txBody>
          <a:bodyPr>
            <a:normAutofit/>
          </a:bodyPr>
          <a:lstStyle/>
          <a:p>
            <a:pPr algn="just">
              <a:buNone/>
            </a:pPr>
            <a:r>
              <a:rPr lang="vi-VN" sz="1800" dirty="0">
                <a:latin typeface="Calibri" pitchFamily="34" charset="0"/>
                <a:cs typeface="Calibri" pitchFamily="34" charset="0"/>
              </a:rPr>
              <a:t>Se observă </a:t>
            </a:r>
            <a:r>
              <a:rPr lang="vi-VN" sz="1800" dirty="0" smtClean="0">
                <a:latin typeface="Calibri" pitchFamily="34" charset="0"/>
                <a:cs typeface="Calibri" pitchFamily="34" charset="0"/>
              </a:rPr>
              <a:t>că </a:t>
            </a:r>
            <a:r>
              <a:rPr lang="vi-VN" sz="1800" dirty="0">
                <a:latin typeface="Calibri" pitchFamily="34" charset="0"/>
                <a:cs typeface="Calibri" pitchFamily="34" charset="0"/>
              </a:rPr>
              <a:t>majoritatea fondurilor mutuale sunt din familia ProFunds (40%), urmate de Fidelity Investments (24%) și Rydex Funds (24%).</a:t>
            </a:r>
            <a:endParaRPr lang="ro-RO" sz="1800" dirty="0">
              <a:latin typeface="Calibri" pitchFamily="34" charset="0"/>
              <a:cs typeface="Calibri" pitchFamily="34" charset="0"/>
            </a:endParaRPr>
          </a:p>
        </p:txBody>
      </p:sp>
      <p:pic>
        <p:nvPicPr>
          <p:cNvPr id="1741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27584" y="260648"/>
            <a:ext cx="7634456" cy="27363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63688" y="3573016"/>
            <a:ext cx="5616624" cy="28938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1533953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r>
              <a:rPr lang="vi-VN" sz="1800" b="1" dirty="0">
                <a:latin typeface="Calibri" pitchFamily="34" charset="0"/>
                <a:cs typeface="Calibri" pitchFamily="34" charset="0"/>
              </a:rPr>
              <a:t>Diagrama de </a:t>
            </a:r>
            <a:r>
              <a:rPr lang="vi-VN" sz="1800" b="1" dirty="0" smtClean="0">
                <a:latin typeface="Calibri" pitchFamily="34" charset="0"/>
                <a:cs typeface="Calibri" pitchFamily="34" charset="0"/>
              </a:rPr>
              <a:t>structură</a:t>
            </a:r>
            <a:r>
              <a:rPr lang="en-US" sz="1800" b="1" dirty="0" smtClean="0">
                <a:latin typeface="Calibri" pitchFamily="34" charset="0"/>
                <a:cs typeface="Calibri" pitchFamily="34" charset="0"/>
              </a:rPr>
              <a:t>  </a:t>
            </a:r>
            <a:r>
              <a:rPr lang="vi-VN" sz="1800" dirty="0" smtClean="0">
                <a:latin typeface="Calibri" pitchFamily="34" charset="0"/>
                <a:cs typeface="Calibri" pitchFamily="34" charset="0"/>
              </a:rPr>
              <a:t>este </a:t>
            </a:r>
            <a:r>
              <a:rPr lang="vi-VN" sz="1800" dirty="0">
                <a:latin typeface="Calibri" pitchFamily="34" charset="0"/>
                <a:cs typeface="Calibri" pitchFamily="34" charset="0"/>
              </a:rPr>
              <a:t>folosită pentru a reprezenta grafic structura </a:t>
            </a:r>
            <a:r>
              <a:rPr lang="vi-VN" sz="1800" dirty="0" smtClean="0">
                <a:latin typeface="Calibri" pitchFamily="34" charset="0"/>
                <a:cs typeface="Calibri" pitchFamily="34" charset="0"/>
              </a:rPr>
              <a:t>unei</a:t>
            </a:r>
            <a:r>
              <a:rPr lang="en-US" sz="1800" dirty="0" smtClean="0">
                <a:latin typeface="Calibri" pitchFamily="34" charset="0"/>
                <a:cs typeface="Calibri" pitchFamily="34" charset="0"/>
              </a:rPr>
              <a:t> </a:t>
            </a: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colectivităţi, sistematizate după valorile unei variabile cantitative sau </a:t>
            </a:r>
            <a:r>
              <a:rPr lang="vi-VN" sz="1800" dirty="0" smtClean="0">
                <a:latin typeface="Calibri" pitchFamily="34" charset="0"/>
                <a:cs typeface="Calibri" pitchFamily="34" charset="0"/>
              </a:rPr>
              <a:t>calitative</a:t>
            </a:r>
            <a:r>
              <a:rPr lang="en-US" sz="1800" dirty="0" smtClean="0">
                <a:latin typeface="Calibri" pitchFamily="34" charset="0"/>
                <a:cs typeface="Calibri" pitchFamily="34" charset="0"/>
              </a:rPr>
              <a:t>.</a:t>
            </a: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Intuitiv</a:t>
            </a:r>
            <a:r>
              <a:rPr lang="vi-VN" sz="1800" dirty="0">
                <a:latin typeface="Calibri" pitchFamily="34" charset="0"/>
                <a:cs typeface="Calibri" pitchFamily="34" charset="0"/>
              </a:rPr>
              <a:t>, o diagramă de structură se construiește prin desenarea unui cerc, care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reprezintă </a:t>
            </a:r>
            <a:r>
              <a:rPr lang="vi-VN" sz="1800" dirty="0">
                <a:latin typeface="Calibri" pitchFamily="34" charset="0"/>
                <a:cs typeface="Calibri" pitchFamily="34" charset="0"/>
              </a:rPr>
              <a:t>toate datele. Cercul se va împarți ulterior în sectoare de cerc, fiecare sector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corespunzând </a:t>
            </a:r>
            <a:r>
              <a:rPr lang="vi-VN" sz="1800" dirty="0">
                <a:latin typeface="Calibri" pitchFamily="34" charset="0"/>
                <a:cs typeface="Calibri" pitchFamily="34" charset="0"/>
              </a:rPr>
              <a:t>frecvențelor relative ale fiecărei </a:t>
            </a:r>
            <a:r>
              <a:rPr lang="vi-VN" sz="1800" dirty="0" smtClean="0">
                <a:latin typeface="Calibri" pitchFamily="34" charset="0"/>
                <a:cs typeface="Calibri" pitchFamily="34" charset="0"/>
              </a:rPr>
              <a:t>categorii</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O </a:t>
            </a:r>
            <a:r>
              <a:rPr lang="vi-VN" sz="1800" b="1" dirty="0">
                <a:latin typeface="Calibri" pitchFamily="34" charset="0"/>
                <a:cs typeface="Calibri" pitchFamily="34" charset="0"/>
              </a:rPr>
              <a:t>diagramă de structură (pie chart) </a:t>
            </a:r>
            <a:r>
              <a:rPr lang="vi-VN" sz="1800" dirty="0">
                <a:latin typeface="Calibri" pitchFamily="34" charset="0"/>
                <a:cs typeface="Calibri" pitchFamily="34" charset="0"/>
              </a:rPr>
              <a:t>prezintă distribuția unei variabile categoriale în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sectoare</a:t>
            </a:r>
            <a:r>
              <a:rPr lang="vi-VN" sz="1800" dirty="0">
                <a:latin typeface="Calibri" pitchFamily="34" charset="0"/>
                <a:cs typeface="Calibri" pitchFamily="34" charset="0"/>
              </a:rPr>
              <a:t>, mărimea fiecărui sector reprezintă proporția fiecărei categorii. Toate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categoriile </a:t>
            </a:r>
            <a:r>
              <a:rPr lang="vi-VN" sz="1800" dirty="0">
                <a:latin typeface="Calibri" pitchFamily="34" charset="0"/>
                <a:cs typeface="Calibri" pitchFamily="34" charset="0"/>
              </a:rPr>
              <a:t>trebuiesc incluse în diagrama de structură și fiecare categorie este parte a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totalului</a:t>
            </a:r>
            <a:r>
              <a:rPr lang="vi-VN" sz="1800" dirty="0">
                <a:latin typeface="Calibri" pitchFamily="34" charset="0"/>
                <a:cs typeface="Calibri" pitchFamily="34" charset="0"/>
              </a:rPr>
              <a:t>.</a:t>
            </a:r>
            <a:endParaRPr lang="en-US" sz="1800" dirty="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spTree>
    <p:extLst>
      <p:ext uri="{BB962C8B-B14F-4D97-AF65-F5344CB8AC3E}">
        <p14:creationId xmlns="" xmlns:p14="http://schemas.microsoft.com/office/powerpoint/2010/main" val="2023256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endParaRPr lang="en-US" sz="1800"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pic>
        <p:nvPicPr>
          <p:cNvPr id="1843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59176"/>
            <a:ext cx="3384376" cy="31069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435" name="Picture 3585" descr="imagine 2 carte mihaela.tif"/>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11960" y="232428"/>
            <a:ext cx="4644241" cy="27604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58"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771800" y="3166144"/>
            <a:ext cx="3934718" cy="332823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1096451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lnSpcReduction="10000"/>
          </a:bodyPr>
          <a:lstStyle/>
          <a:p>
            <a:pPr algn="just">
              <a:buNone/>
            </a:pPr>
            <a:r>
              <a:rPr lang="it-IT" sz="1800" b="1" dirty="0" smtClean="0">
                <a:latin typeface="Calibri" pitchFamily="34" charset="0"/>
                <a:cs typeface="Calibri" pitchFamily="34" charset="0"/>
              </a:rPr>
              <a:t>Diagrama </a:t>
            </a:r>
            <a:r>
              <a:rPr lang="it-IT" sz="1800" b="1" dirty="0">
                <a:latin typeface="Calibri" pitchFamily="34" charset="0"/>
                <a:cs typeface="Calibri" pitchFamily="34" charset="0"/>
              </a:rPr>
              <a:t>prin coloane sau benzi (bare</a:t>
            </a:r>
            <a:r>
              <a:rPr lang="it-IT" sz="1800" b="1" dirty="0" smtClean="0">
                <a:latin typeface="Calibri" pitchFamily="34" charset="0"/>
                <a:cs typeface="Calibri" pitchFamily="34" charset="0"/>
              </a:rPr>
              <a:t>) </a:t>
            </a:r>
            <a:r>
              <a:rPr lang="en-US" sz="1800" dirty="0" smtClean="0">
                <a:latin typeface="Calibri" pitchFamily="34" charset="0"/>
                <a:cs typeface="Calibri" pitchFamily="34" charset="0"/>
              </a:rPr>
              <a:t>e</a:t>
            </a:r>
            <a:r>
              <a:rPr lang="vi-VN" sz="1800" dirty="0" smtClean="0">
                <a:latin typeface="Calibri" pitchFamily="34" charset="0"/>
                <a:cs typeface="Calibri" pitchFamily="34" charset="0"/>
              </a:rPr>
              <a:t>ste </a:t>
            </a:r>
            <a:r>
              <a:rPr lang="vi-VN" sz="1800" dirty="0">
                <a:latin typeface="Calibri" pitchFamily="34" charset="0"/>
                <a:cs typeface="Calibri" pitchFamily="34" charset="0"/>
              </a:rPr>
              <a:t>folosit pentru reprezentarea distribuţiilor de frecvenţe absolute sau relative, </a:t>
            </a:r>
            <a:r>
              <a:rPr lang="vi-VN" sz="1800" dirty="0" smtClean="0">
                <a:latin typeface="Calibri" pitchFamily="34" charset="0"/>
                <a:cs typeface="Calibri" pitchFamily="34" charset="0"/>
              </a:rPr>
              <a:t>în</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care </a:t>
            </a:r>
            <a:r>
              <a:rPr lang="vi-VN" sz="1800" dirty="0">
                <a:latin typeface="Calibri" pitchFamily="34" charset="0"/>
                <a:cs typeface="Calibri" pitchFamily="34" charset="0"/>
              </a:rPr>
              <a:t>sistematizarea s-a făcut după o variabilă categorială, calitativă, măsurată pe </a:t>
            </a:r>
            <a:r>
              <a:rPr lang="vi-VN" sz="1800" dirty="0" smtClean="0">
                <a:latin typeface="Calibri" pitchFamily="34" charset="0"/>
                <a:cs typeface="Calibri" pitchFamily="34" charset="0"/>
              </a:rPr>
              <a:t>scală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nominală</a:t>
            </a:r>
            <a:r>
              <a:rPr lang="vi-VN" sz="1800" dirty="0">
                <a:latin typeface="Calibri" pitchFamily="34" charset="0"/>
                <a:cs typeface="Calibri" pitchFamily="34" charset="0"/>
              </a:rPr>
              <a:t>. Graficul se trasează în sistemul de axe ortogonale Ox si Oy, pe Ox se </a:t>
            </a:r>
            <a:r>
              <a:rPr lang="vi-VN" sz="1800" dirty="0" smtClean="0">
                <a:latin typeface="Calibri" pitchFamily="34" charset="0"/>
                <a:cs typeface="Calibri" pitchFamily="34" charset="0"/>
              </a:rPr>
              <a:t>reprezintă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categoriile </a:t>
            </a:r>
            <a:r>
              <a:rPr lang="vi-VN" sz="1800" dirty="0">
                <a:latin typeface="Calibri" pitchFamily="34" charset="0"/>
                <a:cs typeface="Calibri" pitchFamily="34" charset="0"/>
              </a:rPr>
              <a:t>variabilei calitative, iar pe Oy frecvenţele (absolute sau relative) sau </a:t>
            </a:r>
            <a:r>
              <a:rPr lang="vi-VN" sz="1800" dirty="0" smtClean="0">
                <a:latin typeface="Calibri" pitchFamily="34" charset="0"/>
                <a:cs typeface="Calibri" pitchFamily="34" charset="0"/>
              </a:rPr>
              <a:t>nivelul</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indicatorului</a:t>
            </a:r>
            <a:r>
              <a:rPr lang="vi-VN" sz="1800" dirty="0">
                <a:latin typeface="Calibri" pitchFamily="34" charset="0"/>
                <a:cs typeface="Calibri" pitchFamily="34" charset="0"/>
              </a:rPr>
              <a:t>.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Asadar</a:t>
            </a:r>
            <a:r>
              <a:rPr lang="vi-VN" sz="1800" dirty="0">
                <a:latin typeface="Calibri" pitchFamily="34" charset="0"/>
                <a:cs typeface="Calibri" pitchFamily="34" charset="0"/>
              </a:rPr>
              <a:t>, graficul constă dintr-o succesiune de coloane de lăţime egală, câte </a:t>
            </a:r>
            <a:r>
              <a:rPr lang="vi-VN" sz="1800" dirty="0" smtClean="0">
                <a:latin typeface="Calibri" pitchFamily="34" charset="0"/>
                <a:cs typeface="Calibri" pitchFamily="34" charset="0"/>
              </a:rPr>
              <a:t>o</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coloană </a:t>
            </a:r>
            <a:r>
              <a:rPr lang="vi-VN" sz="1800" dirty="0">
                <a:latin typeface="Calibri" pitchFamily="34" charset="0"/>
                <a:cs typeface="Calibri" pitchFamily="34" charset="0"/>
              </a:rPr>
              <a:t>pentru fiecare categorie/variantă a variabilei nominale, egal distanţate între ele (</a:t>
            </a:r>
            <a:r>
              <a:rPr lang="vi-VN" sz="1800" dirty="0" smtClean="0">
                <a:latin typeface="Calibri" pitchFamily="34" charset="0"/>
                <a:cs typeface="Calibri" pitchFamily="34" charset="0"/>
              </a:rPr>
              <a:t>la</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distanţe</a:t>
            </a:r>
            <a:r>
              <a:rPr lang="vi-VN" sz="1800" dirty="0">
                <a:latin typeface="Calibri" pitchFamily="34" charset="0"/>
                <a:cs typeface="Calibri" pitchFamily="34" charset="0"/>
              </a:rPr>
              <a:t>, de regulă, mai mici decât grosimea coloanelor) si cu înălţimea proporţională </a:t>
            </a:r>
            <a:r>
              <a:rPr lang="vi-VN" sz="1800" dirty="0" smtClean="0">
                <a:latin typeface="Calibri" pitchFamily="34" charset="0"/>
                <a:cs typeface="Calibri" pitchFamily="34" charset="0"/>
              </a:rPr>
              <a:t>cu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frecvenţele </a:t>
            </a:r>
            <a:r>
              <a:rPr lang="vi-VN" sz="1800" dirty="0">
                <a:latin typeface="Calibri" pitchFamily="34" charset="0"/>
                <a:cs typeface="Calibri" pitchFamily="34" charset="0"/>
              </a:rPr>
              <a:t>sau nivelul indicatorului corespunzător categoriei respective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Dacă </a:t>
            </a:r>
            <a:r>
              <a:rPr lang="vi-VN" sz="1800" dirty="0" smtClean="0">
                <a:latin typeface="Calibri" pitchFamily="34" charset="0"/>
                <a:cs typeface="Calibri" pitchFamily="34" charset="0"/>
              </a:rPr>
              <a:t>dreptunghiurile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sunt </a:t>
            </a:r>
            <a:r>
              <a:rPr lang="vi-VN" sz="1800" dirty="0">
                <a:latin typeface="Calibri" pitchFamily="34" charset="0"/>
                <a:cs typeface="Calibri" pitchFamily="34" charset="0"/>
              </a:rPr>
              <a:t>răsturnate cu 90% (si au baza situată pe axa verticală) atunci reprezentarea grafică este </a:t>
            </a:r>
            <a:r>
              <a:rPr lang="vi-VN" sz="1800" dirty="0" smtClean="0">
                <a:latin typeface="Calibri" pitchFamily="34" charset="0"/>
                <a:cs typeface="Calibri" pitchFamily="34" charset="0"/>
              </a:rPr>
              <a:t>o</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diagramă </a:t>
            </a:r>
            <a:r>
              <a:rPr lang="vi-VN" sz="1800" dirty="0">
                <a:latin typeface="Calibri" pitchFamily="34" charset="0"/>
                <a:cs typeface="Calibri" pitchFamily="34" charset="0"/>
              </a:rPr>
              <a:t>prin benzi, cu axele inversate faţă de diagrama prin coloane.</a:t>
            </a:r>
            <a:endParaRPr lang="en-US" sz="1800"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r>
              <a:rPr lang="vi-VN" sz="1800" b="1" dirty="0">
                <a:latin typeface="Calibri" pitchFamily="34" charset="0"/>
                <a:cs typeface="Calibri" pitchFamily="34" charset="0"/>
              </a:rPr>
              <a:t>Diagrama bară </a:t>
            </a:r>
            <a:r>
              <a:rPr lang="vi-VN" sz="1800" dirty="0">
                <a:latin typeface="Calibri" pitchFamily="34" charset="0"/>
                <a:cs typeface="Calibri" pitchFamily="34" charset="0"/>
              </a:rPr>
              <a:t>este asemănătoare histogramei, cu diferența că există mici distanțe între coloanele diagramei. În general, diagrama bară se folosește pentru analiza variabilelor calitative.</a:t>
            </a:r>
            <a:endParaRPr lang="en-US" sz="1800"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spTree>
    <p:extLst>
      <p:ext uri="{BB962C8B-B14F-4D97-AF65-F5344CB8AC3E}">
        <p14:creationId xmlns="" xmlns:p14="http://schemas.microsoft.com/office/powerpoint/2010/main" val="3315381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endParaRPr lang="en-US" sz="1800"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pic>
        <p:nvPicPr>
          <p:cNvPr id="20483"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53171" y="548680"/>
            <a:ext cx="6289086" cy="38884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07704" y="4869160"/>
            <a:ext cx="4222750" cy="7604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024887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r>
              <a:rPr lang="vi-VN" sz="1800" b="1" dirty="0">
                <a:latin typeface="Calibri" pitchFamily="34" charset="0"/>
                <a:cs typeface="Calibri" pitchFamily="34" charset="0"/>
              </a:rPr>
              <a:t>O histogramă </a:t>
            </a:r>
            <a:r>
              <a:rPr lang="vi-VN" sz="1800" dirty="0">
                <a:latin typeface="Calibri" pitchFamily="34" charset="0"/>
                <a:cs typeface="Calibri" pitchFamily="34" charset="0"/>
              </a:rPr>
              <a:t>este o reprezentare grafică a datelor care folosește bare de diferite înălțimi, asemănătoare diagramei bară</a:t>
            </a:r>
            <a:r>
              <a:rPr lang="vi-VN" sz="1800" b="1" dirty="0">
                <a:latin typeface="Calibri" pitchFamily="34" charset="0"/>
                <a:cs typeface="Calibri" pitchFamily="34" charset="0"/>
              </a:rPr>
              <a:t>. </a:t>
            </a:r>
            <a:r>
              <a:rPr lang="vi-VN" sz="1800" dirty="0">
                <a:latin typeface="Calibri" pitchFamily="34" charset="0"/>
                <a:cs typeface="Calibri" pitchFamily="34" charset="0"/>
              </a:rPr>
              <a:t>Spre deosebire de diagrama bară, în histogramă datele sunt grupate în intervale, numărul si dimensiunea acestor intervale putând fi decise de analist</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Histograma </a:t>
            </a:r>
            <a:r>
              <a:rPr lang="vi-VN" sz="1800" dirty="0">
                <a:latin typeface="Calibri" pitchFamily="34" charset="0"/>
                <a:cs typeface="Calibri" pitchFamily="34" charset="0"/>
              </a:rPr>
              <a:t>este o reprezentare grafică a distribuției unei variabile cantitative. Se poate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crea </a:t>
            </a:r>
            <a:r>
              <a:rPr lang="vi-VN" sz="1800" dirty="0">
                <a:latin typeface="Calibri" pitchFamily="34" charset="0"/>
                <a:cs typeface="Calibri" pitchFamily="34" charset="0"/>
              </a:rPr>
              <a:t>o histogramă a frecvențelor (fiecare bară reprezintă frecvența sau numărul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observațiilor </a:t>
            </a:r>
            <a:r>
              <a:rPr lang="vi-VN" sz="1800" dirty="0">
                <a:latin typeface="Calibri" pitchFamily="34" charset="0"/>
                <a:cs typeface="Calibri" pitchFamily="34" charset="0"/>
              </a:rPr>
              <a:t>din fiecare clasă) sau o histogramă a frecvențelor relative (fiecare bară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reprezintă </a:t>
            </a:r>
            <a:r>
              <a:rPr lang="vi-VN" sz="1800" dirty="0">
                <a:latin typeface="Calibri" pitchFamily="34" charset="0"/>
                <a:cs typeface="Calibri" pitchFamily="34" charset="0"/>
              </a:rPr>
              <a:t>frecvența relativă a observațiilor în fiecare clasă). Frecvența relativă a unei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clase </a:t>
            </a:r>
            <a:r>
              <a:rPr lang="vi-VN" sz="1800" dirty="0">
                <a:latin typeface="Calibri" pitchFamily="34" charset="0"/>
                <a:cs typeface="Calibri" pitchFamily="34" charset="0"/>
              </a:rPr>
              <a:t>se calculează împărțind frecvența elementelor din clasa respectivă, la numărul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total </a:t>
            </a:r>
            <a:r>
              <a:rPr lang="vi-VN" sz="1800" dirty="0">
                <a:latin typeface="Calibri" pitchFamily="34" charset="0"/>
                <a:cs typeface="Calibri" pitchFamily="34" charset="0"/>
              </a:rPr>
              <a:t>de observații. O frecvență procentuală a unei clase este frecvența relativă a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respectivei </a:t>
            </a:r>
            <a:r>
              <a:rPr lang="vi-VN" sz="1800" dirty="0">
                <a:latin typeface="Calibri" pitchFamily="34" charset="0"/>
                <a:cs typeface="Calibri" pitchFamily="34" charset="0"/>
              </a:rPr>
              <a:t>clase înmulțită cu 100.</a:t>
            </a:r>
          </a:p>
        </p:txBody>
      </p:sp>
    </p:spTree>
    <p:extLst>
      <p:ext uri="{BB962C8B-B14F-4D97-AF65-F5344CB8AC3E}">
        <p14:creationId xmlns="" xmlns:p14="http://schemas.microsoft.com/office/powerpoint/2010/main" val="4275356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endParaRPr lang="en-US" sz="1800"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pic>
        <p:nvPicPr>
          <p:cNvPr id="2253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27984" y="58448"/>
            <a:ext cx="3843230" cy="3843230"/>
          </a:xfrm>
          <a:prstGeom prst="rect">
            <a:avLst/>
          </a:prstGeom>
          <a:noFill/>
          <a:extLst>
            <a:ext uri="{909E8E84-426E-40DD-AFC4-6F175D3DCCD1}">
              <a14:hiddenFill xmlns="" xmlns:a14="http://schemas.microsoft.com/office/drawing/2010/main">
                <a:solidFill>
                  <a:srgbClr val="FFFFFF"/>
                </a:solidFill>
              </a14:hiddenFill>
            </a:ext>
          </a:extLst>
        </p:spPr>
      </p:pic>
      <p:pic>
        <p:nvPicPr>
          <p:cNvPr id="22533"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1520" y="179467"/>
            <a:ext cx="3744416" cy="3744416"/>
          </a:xfrm>
          <a:prstGeom prst="rect">
            <a:avLst/>
          </a:prstGeom>
          <a:noFill/>
          <a:extLst>
            <a:ext uri="{909E8E84-426E-40DD-AFC4-6F175D3DCCD1}">
              <a14:hiddenFill xmlns="" xmlns:a14="http://schemas.microsoft.com/office/drawing/2010/main">
                <a:solidFill>
                  <a:srgbClr val="FFFFFF"/>
                </a:solidFill>
              </a14:hiddenFill>
            </a:ext>
          </a:extLst>
        </p:spPr>
      </p:pic>
      <p:pic>
        <p:nvPicPr>
          <p:cNvPr id="22535" name="Picture 7"/>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142053" y="4365104"/>
            <a:ext cx="4222750" cy="1520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701115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184576"/>
          </a:xfrm>
        </p:spPr>
        <p:txBody>
          <a:bodyPr>
            <a:normAutofit/>
          </a:bodyPr>
          <a:lstStyle/>
          <a:p>
            <a:pPr algn="just">
              <a:buNone/>
            </a:pPr>
            <a:r>
              <a:rPr lang="ro-RO" dirty="0" smtClean="0">
                <a:solidFill>
                  <a:schemeClr val="tx1"/>
                </a:solidFill>
              </a:rPr>
              <a:t>Un singur membru al unui eșantion se numește </a:t>
            </a:r>
            <a:r>
              <a:rPr lang="ro-RO" b="1" dirty="0" smtClean="0">
                <a:solidFill>
                  <a:schemeClr val="tx1"/>
                </a:solidFill>
              </a:rPr>
              <a:t>observație</a:t>
            </a:r>
            <a:r>
              <a:rPr lang="en-US" b="1" dirty="0" smtClean="0">
                <a:solidFill>
                  <a:schemeClr val="tx1"/>
                </a:solidFill>
              </a:rPr>
              <a:t>.</a:t>
            </a:r>
            <a:endParaRPr lang="ro-RO" b="1"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  </a:t>
            </a:r>
          </a:p>
          <a:p>
            <a:pPr algn="just">
              <a:buNone/>
            </a:pPr>
            <a:r>
              <a:rPr lang="pt-BR" dirty="0" smtClean="0">
                <a:solidFill>
                  <a:schemeClr val="tx1"/>
                </a:solidFill>
              </a:rPr>
              <a:t>Luăm </a:t>
            </a:r>
            <a:r>
              <a:rPr lang="ro-RO" dirty="0" err="1" smtClean="0">
                <a:solidFill>
                  <a:schemeClr val="tx1"/>
                </a:solidFill>
              </a:rPr>
              <a:t>eșantio</a:t>
            </a:r>
            <a:r>
              <a:rPr lang="en-US" dirty="0" err="1" smtClean="0">
                <a:solidFill>
                  <a:schemeClr val="tx1"/>
                </a:solidFill>
              </a:rPr>
              <a:t>ane</a:t>
            </a:r>
            <a:r>
              <a:rPr lang="pt-BR" dirty="0" smtClean="0">
                <a:solidFill>
                  <a:schemeClr val="tx1"/>
                </a:solidFill>
              </a:rPr>
              <a:t>, deoarece întreaga populație de interes nu este de obicei disponibilă pentru noi.</a:t>
            </a:r>
            <a:endParaRPr lang="ro-RO" dirty="0" smtClean="0">
              <a:solidFill>
                <a:schemeClr val="tx1"/>
              </a:solidFill>
              <a:latin typeface="Calibri" pitchFamily="34" charset="0"/>
              <a:cs typeface="Calibri" pitchFamily="34" charset="0"/>
            </a:endParaRPr>
          </a:p>
          <a:p>
            <a:pPr algn="just">
              <a:buNone/>
            </a:pPr>
            <a:endParaRPr lang="en-US" dirty="0" smtClean="0">
              <a:solidFill>
                <a:schemeClr val="tx1"/>
              </a:solidFill>
            </a:endParaRPr>
          </a:p>
          <a:p>
            <a:pPr algn="just">
              <a:buNone/>
            </a:pPr>
            <a:r>
              <a:rPr lang="vi-VN" dirty="0" smtClean="0">
                <a:solidFill>
                  <a:schemeClr val="tx1"/>
                </a:solidFill>
              </a:rPr>
              <a:t>În rare cazuri, măsurătorile sunt obținute de la fiecare membru al unei populații, </a:t>
            </a:r>
            <a:r>
              <a:rPr lang="en-US" dirty="0" err="1" smtClean="0">
                <a:solidFill>
                  <a:schemeClr val="tx1"/>
                </a:solidFill>
              </a:rPr>
              <a:t>si</a:t>
            </a:r>
            <a:r>
              <a:rPr lang="en-US" dirty="0" smtClean="0">
                <a:solidFill>
                  <a:schemeClr val="tx1"/>
                </a:solidFill>
              </a:rPr>
              <a:t> </a:t>
            </a:r>
            <a:r>
              <a:rPr lang="vi-VN" dirty="0" smtClean="0">
                <a:solidFill>
                  <a:schemeClr val="tx1"/>
                </a:solidFill>
              </a:rPr>
              <a:t>atunci spunem că avem un</a:t>
            </a:r>
            <a:r>
              <a:rPr lang="vi-VN" b="1" dirty="0" smtClean="0">
                <a:solidFill>
                  <a:schemeClr val="tx1"/>
                </a:solidFill>
              </a:rPr>
              <a:t> recensământ</a:t>
            </a:r>
            <a:endParaRPr lang="ro-RO" sz="1800" b="1"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lnSpcReduction="10000"/>
          </a:bodyPr>
          <a:lstStyle/>
          <a:p>
            <a:pPr algn="just">
              <a:buNone/>
            </a:pPr>
            <a:r>
              <a:rPr lang="vi-VN" sz="1800" dirty="0">
                <a:latin typeface="Calibri" pitchFamily="34" charset="0"/>
                <a:cs typeface="Calibri" pitchFamily="34" charset="0"/>
              </a:rPr>
              <a:t>Până în acest moment au fost prezentate metode grafice care rezumă informațiile unei singure variabile la un moment de timp. În practică, suntem de multe ori nevoiți să aplicăm metode care ilustrează grafic relația dintre două variabile. Acest lucru se face prin </a:t>
            </a:r>
            <a:r>
              <a:rPr lang="vi-VN" sz="1800" b="1" dirty="0">
                <a:latin typeface="Calibri" pitchFamily="34" charset="0"/>
                <a:cs typeface="Calibri" pitchFamily="34" charset="0"/>
              </a:rPr>
              <a:t>tabele cu două intrări </a:t>
            </a:r>
            <a:r>
              <a:rPr lang="vi-VN" sz="1800" dirty="0">
                <a:latin typeface="Calibri" pitchFamily="34" charset="0"/>
                <a:cs typeface="Calibri" pitchFamily="34" charset="0"/>
              </a:rPr>
              <a:t>și </a:t>
            </a:r>
            <a:r>
              <a:rPr lang="vi-VN" sz="1800" b="1" dirty="0">
                <a:latin typeface="Calibri" pitchFamily="34" charset="0"/>
                <a:cs typeface="Calibri" pitchFamily="34" charset="0"/>
              </a:rPr>
              <a:t>diagrame de împrăștiere</a:t>
            </a:r>
            <a:r>
              <a:rPr lang="vi-VN" sz="1800" dirty="0">
                <a:latin typeface="Calibri" pitchFamily="34" charset="0"/>
                <a:cs typeface="Calibri" pitchFamily="34" charset="0"/>
              </a:rPr>
              <a:t> (scatter plots</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În continuare se va folosi un eșantion de 50 de observații, având aceleași variabile ca eșantionul din Tabelul </a:t>
            </a:r>
            <a:r>
              <a:rPr lang="vi-VN" sz="1800" dirty="0" smtClean="0">
                <a:latin typeface="Calibri" pitchFamily="34" charset="0"/>
                <a:cs typeface="Calibri" pitchFamily="34" charset="0"/>
              </a:rPr>
              <a:t>1. </a:t>
            </a:r>
            <a:r>
              <a:rPr lang="vi-VN" sz="1800" dirty="0">
                <a:latin typeface="Calibri" pitchFamily="34" charset="0"/>
                <a:cs typeface="Calibri" pitchFamily="34" charset="0"/>
              </a:rPr>
              <a:t>Se folosesc variabilele Familie, NAV și Morningstar, generând un tabel cu două intrări în care se identifică frecvența fondurilor mutuale în fiecare tip de familie în funcție de clasificarea Morningstar</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400" b="1" dirty="0" smtClean="0">
              <a:latin typeface="Calibri" panose="020F0502020204030204" pitchFamily="34" charset="0"/>
              <a:cs typeface="Calibri" panose="020F0502020204030204" pitchFamily="34" charset="0"/>
            </a:endParaRPr>
          </a:p>
          <a:p>
            <a:pPr algn="just">
              <a:buNone/>
            </a:pPr>
            <a:r>
              <a:rPr lang="en-US" sz="1400" b="1" dirty="0" smtClean="0">
                <a:latin typeface="Calibri" panose="020F0502020204030204" pitchFamily="34" charset="0"/>
                <a:cs typeface="Calibri" panose="020F0502020204030204" pitchFamily="34" charset="0"/>
              </a:rPr>
              <a:t>					             </a:t>
            </a:r>
            <a:r>
              <a:rPr lang="ro-RO" sz="1400" b="1" dirty="0" smtClean="0">
                <a:latin typeface="Calibri" panose="020F0502020204030204" pitchFamily="34" charset="0"/>
                <a:cs typeface="Calibri" panose="020F0502020204030204" pitchFamily="34" charset="0"/>
              </a:rPr>
              <a:t>Table </a:t>
            </a:r>
            <a:r>
              <a:rPr lang="en-US" sz="1400" b="1" dirty="0">
                <a:latin typeface="Calibri" panose="020F0502020204030204" pitchFamily="34" charset="0"/>
                <a:cs typeface="Calibri" panose="020F0502020204030204" pitchFamily="34" charset="0"/>
              </a:rPr>
              <a:t>3</a:t>
            </a:r>
            <a:r>
              <a:rPr lang="ro-RO" sz="1400" dirty="0" smtClean="0">
                <a:latin typeface="Calibri" panose="020F0502020204030204" pitchFamily="34" charset="0"/>
                <a:cs typeface="Calibri" panose="020F0502020204030204" pitchFamily="34" charset="0"/>
              </a:rPr>
              <a:t> </a:t>
            </a:r>
            <a:r>
              <a:rPr lang="ro-RO" sz="1400" dirty="0">
                <a:latin typeface="Calibri" panose="020F0502020204030204" pitchFamily="34" charset="0"/>
                <a:cs typeface="Calibri" panose="020F0502020204030204" pitchFamily="34" charset="0"/>
              </a:rPr>
              <a:t>Tabelul frecvențelor pentru variabila Morningstar</a:t>
            </a:r>
            <a:endParaRPr lang="en-US" sz="1400" dirty="0">
              <a:latin typeface="Calibri" panose="020F0502020204030204" pitchFamily="34" charset="0"/>
              <a:cs typeface="Calibri" panose="020F0502020204030204" pitchFamily="34" charset="0"/>
            </a:endParaRPr>
          </a:p>
          <a:p>
            <a:pPr algn="just">
              <a:buNone/>
            </a:pPr>
            <a:endParaRPr lang="en-US" sz="1400" dirty="0" smtClean="0">
              <a:latin typeface="Calibri" pitchFamily="34" charset="0"/>
              <a:cs typeface="Calibri" pitchFamily="34" charset="0"/>
            </a:endParaRPr>
          </a:p>
          <a:p>
            <a:pPr algn="just">
              <a:buNone/>
            </a:pPr>
            <a:r>
              <a:rPr lang="ro-RO" sz="1400" b="1" dirty="0">
                <a:latin typeface="Calibri" panose="020F0502020204030204" pitchFamily="34" charset="0"/>
                <a:cs typeface="Calibri" panose="020F0502020204030204" pitchFamily="34" charset="0"/>
              </a:rPr>
              <a:t>Tabelul </a:t>
            </a:r>
            <a:r>
              <a:rPr lang="en-US" sz="1400" b="1" dirty="0" smtClean="0">
                <a:latin typeface="Calibri" panose="020F0502020204030204" pitchFamily="34" charset="0"/>
                <a:cs typeface="Calibri" panose="020F0502020204030204" pitchFamily="34" charset="0"/>
              </a:rPr>
              <a:t>2.</a:t>
            </a:r>
            <a:r>
              <a:rPr lang="ro-RO" sz="1400" dirty="0" smtClean="0">
                <a:latin typeface="Calibri" panose="020F0502020204030204" pitchFamily="34" charset="0"/>
                <a:cs typeface="Calibri" panose="020F0502020204030204" pitchFamily="34" charset="0"/>
              </a:rPr>
              <a:t> </a:t>
            </a:r>
            <a:r>
              <a:rPr lang="ro-RO" sz="1400" dirty="0">
                <a:latin typeface="Calibri" panose="020F0502020204030204" pitchFamily="34" charset="0"/>
                <a:cs typeface="Calibri" panose="020F0502020204030204" pitchFamily="34" charset="0"/>
              </a:rPr>
              <a:t>Tabele cu două intrări pentru variabilele Familie și Morningstar</a:t>
            </a:r>
            <a:endParaRPr lang="en-US" sz="1400" dirty="0">
              <a:latin typeface="Calibri" panose="020F0502020204030204" pitchFamily="34" charset="0"/>
              <a:cs typeface="Calibri" panose="020F0502020204030204" pitchFamily="34" charset="0"/>
            </a:endParaRPr>
          </a:p>
          <a:p>
            <a:pPr algn="just">
              <a:buNone/>
            </a:pPr>
            <a:endParaRPr lang="vi-VN" sz="1800" dirty="0">
              <a:latin typeface="Calibri" pitchFamily="34" charset="0"/>
              <a:cs typeface="Calibri" pitchFamily="34" charset="0"/>
            </a:endParaRPr>
          </a:p>
        </p:txBody>
      </p:sp>
      <p:pic>
        <p:nvPicPr>
          <p:cNvPr id="2355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3356992"/>
            <a:ext cx="4367213" cy="2089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44008" y="3573016"/>
            <a:ext cx="4367213" cy="1401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3556"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50267" y="5668515"/>
            <a:ext cx="4222750" cy="417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3557"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788471" y="6121774"/>
            <a:ext cx="4222750" cy="625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1954028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r>
              <a:rPr lang="vi-VN" sz="1800" dirty="0">
                <a:latin typeface="Calibri" pitchFamily="34" charset="0"/>
                <a:cs typeface="Calibri" pitchFamily="34" charset="0"/>
              </a:rPr>
              <a:t>Din Tabelul </a:t>
            </a:r>
            <a:r>
              <a:rPr lang="en-US" sz="1800" dirty="0" smtClean="0">
                <a:latin typeface="Calibri" pitchFamily="34" charset="0"/>
                <a:cs typeface="Calibri" pitchFamily="34" charset="0"/>
              </a:rPr>
              <a:t>3</a:t>
            </a:r>
            <a:r>
              <a:rPr lang="vi-VN" sz="1800" dirty="0" smtClean="0">
                <a:latin typeface="Calibri" pitchFamily="34" charset="0"/>
                <a:cs typeface="Calibri" pitchFamily="34" charset="0"/>
              </a:rPr>
              <a:t>observăm </a:t>
            </a:r>
            <a:r>
              <a:rPr lang="vi-VN" sz="1800" dirty="0">
                <a:latin typeface="Calibri" pitchFamily="34" charset="0"/>
                <a:cs typeface="Calibri" pitchFamily="34" charset="0"/>
              </a:rPr>
              <a:t>că 19 (respectiv 38%) dintre fondurile mutuale din eșantion au o clasificare Morningstar de 1 stea, 17 (respectiv 34%) dintre fondurile mutuale analizate au o clasificare Morningstar 3, 7 (respectiv 14%) dintre fondurile mutuale analizate au fost clasificate Morningstar 4, și 7 (respectiv 14%) dintre fondurile mutuale analizate fiind clasificate </a:t>
            </a:r>
            <a:r>
              <a:rPr lang="vi-VN" sz="1800" dirty="0" smtClean="0">
                <a:latin typeface="Calibri" pitchFamily="34" charset="0"/>
                <a:cs typeface="Calibri" pitchFamily="34" charset="0"/>
              </a:rPr>
              <a:t>Morningstar </a:t>
            </a:r>
            <a:r>
              <a:rPr lang="vi-VN" sz="1800" dirty="0">
                <a:latin typeface="Calibri" pitchFamily="34" charset="0"/>
                <a:cs typeface="Calibri" pitchFamily="34" charset="0"/>
              </a:rPr>
              <a:t>5</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După </a:t>
            </a:r>
            <a:r>
              <a:rPr lang="vi-VN" sz="1800" dirty="0">
                <a:latin typeface="Calibri" pitchFamily="34" charset="0"/>
                <a:cs typeface="Calibri" pitchFamily="34" charset="0"/>
              </a:rPr>
              <a:t>cum se poate observa tabelele de frecvență ne oferă informații despre variabile, dar nu despre relația care există între două variabile. Pentru a examina relația dintre două variabile, generăm tabele cu două intrări. Din Tabelul </a:t>
            </a:r>
            <a:r>
              <a:rPr lang="en-US" sz="1800" dirty="0" smtClean="0">
                <a:latin typeface="Calibri" pitchFamily="34" charset="0"/>
                <a:cs typeface="Calibri" pitchFamily="34" charset="0"/>
              </a:rPr>
              <a:t>2</a:t>
            </a:r>
            <a:r>
              <a:rPr lang="vi-VN" sz="1800" dirty="0" smtClean="0">
                <a:latin typeface="Calibri" pitchFamily="34" charset="0"/>
                <a:cs typeface="Calibri" pitchFamily="34" charset="0"/>
              </a:rPr>
              <a:t> </a:t>
            </a:r>
            <a:r>
              <a:rPr lang="vi-VN" sz="1800" dirty="0">
                <a:latin typeface="Calibri" pitchFamily="34" charset="0"/>
                <a:cs typeface="Calibri" pitchFamily="34" charset="0"/>
              </a:rPr>
              <a:t>se observă, de exemplu, că dintre cele 19 fonduri mutuale clasificate Morningstar 1, 6 sunt din familia ProFunds, 7 sunt din familia Ryder Funds, 1 fond mutual este VALIC, 1 fond mutual este Prudential Investments și 4 fonduri mutuale sunt Fidelity </a:t>
            </a:r>
            <a:r>
              <a:rPr lang="vi-VN" sz="1800" dirty="0" smtClean="0">
                <a:latin typeface="Calibri" pitchFamily="34" charset="0"/>
                <a:cs typeface="Calibri" pitchFamily="34" charset="0"/>
              </a:rPr>
              <a:t>Investments</a:t>
            </a:r>
            <a:r>
              <a:rPr lang="vi-VN" sz="1800" dirty="0">
                <a:latin typeface="Calibri" pitchFamily="34" charset="0"/>
                <a:cs typeface="Calibri" pitchFamily="34" charset="0"/>
              </a:rPr>
              <a:t>.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În ceea ce privește fondurile mutuale cu cea mai mare clasificare Morningstar, clasificarea 5, cele mai multe dintre aceste fonduri sunt fondurile mutuale din familia Janus (4 fonduri mutuale). Se poate concluziona că clasificarea ridicată Morningstar este asociată cu fondurile Janus, iar clasificarea scăzută Morningstar este asociată cu fondurile Ryder Funds</a:t>
            </a:r>
          </a:p>
        </p:txBody>
      </p:sp>
    </p:spTree>
    <p:extLst>
      <p:ext uri="{BB962C8B-B14F-4D97-AF65-F5344CB8AC3E}">
        <p14:creationId xmlns="" xmlns:p14="http://schemas.microsoft.com/office/powerpoint/2010/main" val="2285751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r>
              <a:rPr lang="vi-VN" sz="1800" b="1" dirty="0">
                <a:latin typeface="Calibri" pitchFamily="34" charset="0"/>
                <a:cs typeface="Calibri" pitchFamily="34" charset="0"/>
              </a:rPr>
              <a:t>Diagramele de împrăștiere </a:t>
            </a:r>
            <a:r>
              <a:rPr lang="vi-VN" sz="1800" dirty="0">
                <a:latin typeface="Calibri" pitchFamily="34" charset="0"/>
                <a:cs typeface="Calibri" pitchFamily="34" charset="0"/>
              </a:rPr>
              <a:t>(scatterplot</a:t>
            </a:r>
            <a:r>
              <a:rPr lang="vi-VN" sz="1800" dirty="0" smtClean="0">
                <a:latin typeface="Calibri" pitchFamily="34" charset="0"/>
                <a:cs typeface="Calibri" pitchFamily="34" charset="0"/>
              </a:rPr>
              <a:t>) </a:t>
            </a:r>
            <a:r>
              <a:rPr lang="vi-VN" sz="1800" dirty="0">
                <a:latin typeface="Calibri" pitchFamily="34" charset="0"/>
                <a:cs typeface="Calibri" pitchFamily="34" charset="0"/>
              </a:rPr>
              <a:t>sunt o reprezentare grafică a relației dintre două variabile și sunt printre cele mai folosite diagrame în analiza </a:t>
            </a:r>
            <a:r>
              <a:rPr lang="vi-VN" sz="1800" dirty="0" smtClean="0">
                <a:latin typeface="Calibri" pitchFamily="34" charset="0"/>
                <a:cs typeface="Calibri" pitchFamily="34" charset="0"/>
              </a:rPr>
              <a:t>statistică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Diagramele </a:t>
            </a:r>
            <a:r>
              <a:rPr lang="vi-VN" sz="1800" dirty="0">
                <a:latin typeface="Calibri" pitchFamily="34" charset="0"/>
                <a:cs typeface="Calibri" pitchFamily="34" charset="0"/>
              </a:rPr>
              <a:t>de împrăștiere arată cât de mult o variabilă este afectată de o altă variabilă. În exemplul de față, orice schimbare în NAV se reflectă în performanța fondului mutual.</a:t>
            </a:r>
          </a:p>
        </p:txBody>
      </p:sp>
      <p:pic>
        <p:nvPicPr>
          <p:cNvPr id="2457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03648" y="1988840"/>
            <a:ext cx="3528392" cy="35145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355976" y="5949280"/>
            <a:ext cx="4222750" cy="28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1159464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r>
              <a:rPr lang="vi-VN" sz="1800" dirty="0">
                <a:latin typeface="Calibri" pitchFamily="34" charset="0"/>
                <a:cs typeface="Calibri" pitchFamily="34" charset="0"/>
              </a:rPr>
              <a:t>De câte ori este posibil se începe cu o reprezentare grafică a datelor. O reprezentare corectă a datelor ilustrează relații și structuri care pot fi dificil de detectat prin simpla inspectare vizuală a datelor. Metodele grafice sunt mai utile decât metodele numerice în a identifica tendințele din datele analizate. Abordările numerice sunt însă mult mai precise și mai obiective. Cele două abordări sunt complementare, și, de aceea, se sugerează să fie folosite împreună</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6759163"/>
              </p:ext>
            </p:extLst>
          </p:nvPr>
        </p:nvGraphicFramePr>
        <p:xfrm>
          <a:off x="1331640" y="2571224"/>
          <a:ext cx="7056784" cy="2642488"/>
        </p:xfrm>
        <a:graphic>
          <a:graphicData uri="http://schemas.openxmlformats.org/drawingml/2006/table">
            <a:tbl>
              <a:tblPr firstRow="1" bandRow="1">
                <a:tableStyleId>{00A15C55-8517-42AA-B614-E9B94910E393}</a:tableStyleId>
              </a:tblPr>
              <a:tblGrid>
                <a:gridCol w="3168352"/>
                <a:gridCol w="3888432"/>
              </a:tblGrid>
              <a:tr h="0">
                <a:tc>
                  <a:txBody>
                    <a:bodyPr/>
                    <a:lstStyle/>
                    <a:p>
                      <a:r>
                        <a:rPr lang="en-US" sz="1600" dirty="0" smtClean="0">
                          <a:latin typeface="Calibri" panose="020F0502020204030204" pitchFamily="34" charset="0"/>
                          <a:cs typeface="Calibri" panose="020F0502020204030204" pitchFamily="34" charset="0"/>
                        </a:rPr>
                        <a:t>Tip de </a:t>
                      </a:r>
                      <a:r>
                        <a:rPr lang="en-US" sz="1600" dirty="0" err="1" smtClean="0">
                          <a:latin typeface="Calibri" panose="020F0502020204030204" pitchFamily="34" charset="0"/>
                          <a:cs typeface="Calibri" panose="020F0502020204030204" pitchFamily="34" charset="0"/>
                        </a:rPr>
                        <a:t>variabila</a:t>
                      </a:r>
                      <a:endParaRPr lang="en-US" sz="1600" dirty="0">
                        <a:latin typeface="Calibri" panose="020F0502020204030204" pitchFamily="34" charset="0"/>
                        <a:cs typeface="Calibri" panose="020F0502020204030204" pitchFamily="34" charset="0"/>
                      </a:endParaRPr>
                    </a:p>
                  </a:txBody>
                  <a:tcPr/>
                </a:tc>
                <a:tc>
                  <a:txBody>
                    <a:bodyPr/>
                    <a:lstStyle/>
                    <a:p>
                      <a:endParaRPr lang="en-US" sz="1600" dirty="0">
                        <a:latin typeface="Calibri" panose="020F0502020204030204" pitchFamily="34" charset="0"/>
                        <a:cs typeface="Calibri" panose="020F0502020204030204" pitchFamily="34" charset="0"/>
                      </a:endParaRPr>
                    </a:p>
                  </a:txBody>
                  <a:tcPr/>
                </a:tc>
              </a:tr>
              <a:tr h="370840">
                <a:tc>
                  <a:txBody>
                    <a:bodyPr/>
                    <a:lstStyle/>
                    <a:p>
                      <a:r>
                        <a:rPr lang="en-US" sz="1600" dirty="0" smtClean="0">
                          <a:latin typeface="Calibri" panose="020F0502020204030204" pitchFamily="34" charset="0"/>
                          <a:cs typeface="Calibri" panose="020F0502020204030204" pitchFamily="34" charset="0"/>
                        </a:rPr>
                        <a:t>1 </a:t>
                      </a:r>
                      <a:r>
                        <a:rPr lang="en-US" sz="1600" dirty="0" err="1" smtClean="0">
                          <a:latin typeface="Calibri" panose="020F0502020204030204" pitchFamily="34" charset="0"/>
                          <a:cs typeface="Calibri" panose="020F0502020204030204" pitchFamily="34" charset="0"/>
                        </a:rPr>
                        <a:t>variabila</a:t>
                      </a:r>
                      <a:r>
                        <a:rPr lang="en-US" sz="1600" baseline="0" dirty="0" smtClean="0">
                          <a:latin typeface="Calibri" panose="020F0502020204030204" pitchFamily="34" charset="0"/>
                          <a:cs typeface="Calibri" panose="020F0502020204030204" pitchFamily="34" charset="0"/>
                        </a:rPr>
                        <a:t> </a:t>
                      </a:r>
                      <a:r>
                        <a:rPr lang="en-US" sz="1600" baseline="0" dirty="0" err="1" smtClean="0">
                          <a:latin typeface="Calibri" panose="020F0502020204030204" pitchFamily="34" charset="0"/>
                          <a:cs typeface="Calibri" panose="020F0502020204030204" pitchFamily="34" charset="0"/>
                        </a:rPr>
                        <a:t>categorica</a:t>
                      </a:r>
                      <a:r>
                        <a:rPr lang="en-US" sz="1600" baseline="0" dirty="0" smtClean="0">
                          <a:latin typeface="Calibri" panose="020F0502020204030204" pitchFamily="34" charset="0"/>
                          <a:cs typeface="Calibri" panose="020F0502020204030204" pitchFamily="34" charset="0"/>
                        </a:rPr>
                        <a:t> (</a:t>
                      </a:r>
                      <a:r>
                        <a:rPr lang="en-US" sz="1600" baseline="0" dirty="0" err="1" smtClean="0">
                          <a:latin typeface="Calibri" panose="020F0502020204030204" pitchFamily="34" charset="0"/>
                          <a:cs typeface="Calibri" panose="020F0502020204030204" pitchFamily="34" charset="0"/>
                        </a:rPr>
                        <a:t>calitativa</a:t>
                      </a:r>
                      <a:r>
                        <a:rPr lang="en-US" sz="1600" baseline="0" dirty="0" smtClean="0">
                          <a:latin typeface="Calibri" panose="020F0502020204030204" pitchFamily="34" charset="0"/>
                          <a:cs typeface="Calibri" panose="020F0502020204030204" pitchFamily="34" charset="0"/>
                        </a:rPr>
                        <a:t>)</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err="1" smtClean="0">
                          <a:latin typeface="Calibri" panose="020F0502020204030204" pitchFamily="34" charset="0"/>
                          <a:cs typeface="Calibri" panose="020F0502020204030204" pitchFamily="34" charset="0"/>
                        </a:rPr>
                        <a:t>Tabel</a:t>
                      </a:r>
                      <a:r>
                        <a:rPr lang="en-US" sz="1600" dirty="0" smtClean="0">
                          <a:latin typeface="Calibri" panose="020F0502020204030204" pitchFamily="34" charset="0"/>
                          <a:cs typeface="Calibri" panose="020F0502020204030204" pitchFamily="34" charset="0"/>
                        </a:rPr>
                        <a:t> de </a:t>
                      </a:r>
                      <a:r>
                        <a:rPr lang="en-US" sz="1600" dirty="0" err="1" smtClean="0">
                          <a:latin typeface="Calibri" panose="020F0502020204030204" pitchFamily="34" charset="0"/>
                          <a:cs typeface="Calibri" panose="020F0502020204030204" pitchFamily="34" charset="0"/>
                        </a:rPr>
                        <a:t>frecventa</a:t>
                      </a:r>
                      <a:r>
                        <a:rPr lang="en-US" sz="1600" dirty="0" smtClean="0">
                          <a:latin typeface="Calibri" panose="020F0502020204030204" pitchFamily="34" charset="0"/>
                          <a:cs typeface="Calibri" panose="020F0502020204030204" pitchFamily="34" charset="0"/>
                        </a:rPr>
                        <a:t>, </a:t>
                      </a:r>
                      <a:r>
                        <a:rPr lang="vi-VN" sz="1600" dirty="0" smtClean="0">
                          <a:latin typeface="Calibri" panose="020F0502020204030204" pitchFamily="34" charset="0"/>
                          <a:cs typeface="Calibri" panose="020F0502020204030204" pitchFamily="34" charset="0"/>
                        </a:rPr>
                        <a:t>Diagrama bară</a:t>
                      </a:r>
                      <a:r>
                        <a:rPr lang="en-US" sz="1600" dirty="0" smtClean="0">
                          <a:latin typeface="Calibri" panose="020F0502020204030204" pitchFamily="34" charset="0"/>
                          <a:cs typeface="Calibri" panose="020F0502020204030204" pitchFamily="34" charset="0"/>
                        </a:rPr>
                        <a:t>,</a:t>
                      </a:r>
                      <a:r>
                        <a:rPr lang="en-US" sz="1600" baseline="0" dirty="0" smtClean="0">
                          <a:latin typeface="Calibri" panose="020F0502020204030204" pitchFamily="34" charset="0"/>
                          <a:cs typeface="Calibri" panose="020F0502020204030204" pitchFamily="34" charset="0"/>
                        </a:rPr>
                        <a:t> </a:t>
                      </a:r>
                      <a:r>
                        <a:rPr lang="vi-VN" sz="1600" baseline="0" dirty="0" smtClean="0">
                          <a:latin typeface="Calibri" panose="020F0502020204030204" pitchFamily="34" charset="0"/>
                          <a:cs typeface="Calibri" panose="020F0502020204030204" pitchFamily="34" charset="0"/>
                        </a:rPr>
                        <a:t>Diagrama de structură </a:t>
                      </a:r>
                      <a:endParaRPr lang="en-US" sz="1600" dirty="0">
                        <a:latin typeface="Calibri" panose="020F0502020204030204" pitchFamily="34" charset="0"/>
                        <a:cs typeface="Calibri" panose="020F050202020403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Calibri" panose="020F0502020204030204" pitchFamily="34" charset="0"/>
                          <a:cs typeface="Calibri" panose="020F0502020204030204" pitchFamily="34" charset="0"/>
                        </a:rPr>
                        <a:t>2 </a:t>
                      </a:r>
                      <a:r>
                        <a:rPr lang="en-US" sz="1600" dirty="0" err="1" smtClean="0">
                          <a:latin typeface="Calibri" panose="020F0502020204030204" pitchFamily="34" charset="0"/>
                          <a:cs typeface="Calibri" panose="020F0502020204030204" pitchFamily="34" charset="0"/>
                        </a:rPr>
                        <a:t>variabile</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categorice</a:t>
                      </a:r>
                      <a:r>
                        <a:rPr lang="en-US" sz="1600" dirty="0" smtClean="0">
                          <a:latin typeface="Calibri" panose="020F0502020204030204" pitchFamily="34" charset="0"/>
                          <a:cs typeface="Calibri" panose="020F0502020204030204" pitchFamily="34" charset="0"/>
                        </a:rPr>
                        <a:t> </a:t>
                      </a:r>
                      <a:r>
                        <a:rPr lang="en-US" sz="1600" baseline="0" dirty="0" smtClean="0">
                          <a:latin typeface="Calibri" panose="020F0502020204030204" pitchFamily="34" charset="0"/>
                          <a:cs typeface="Calibri" panose="020F0502020204030204" pitchFamily="34" charset="0"/>
                        </a:rPr>
                        <a:t>(</a:t>
                      </a:r>
                      <a:r>
                        <a:rPr lang="en-US" sz="1600" baseline="0" dirty="0" err="1" smtClean="0">
                          <a:latin typeface="Calibri" panose="020F0502020204030204" pitchFamily="34" charset="0"/>
                          <a:cs typeface="Calibri" panose="020F0502020204030204" pitchFamily="34" charset="0"/>
                        </a:rPr>
                        <a:t>calitative</a:t>
                      </a:r>
                      <a:r>
                        <a:rPr lang="en-US" sz="1600" baseline="0" dirty="0" smtClean="0">
                          <a:latin typeface="Calibri" panose="020F0502020204030204" pitchFamily="34" charset="0"/>
                          <a:cs typeface="Calibri" panose="020F0502020204030204" pitchFamily="34" charset="0"/>
                        </a:rPr>
                        <a:t>)</a:t>
                      </a:r>
                      <a:endParaRPr lang="en-US" sz="1600" dirty="0" smtClean="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txBody>
                  <a:tcPr/>
                </a:tc>
                <a:tc>
                  <a:txBody>
                    <a:bodyPr/>
                    <a:lstStyle/>
                    <a:p>
                      <a:r>
                        <a:rPr lang="en-US" sz="1600" dirty="0" err="1" smtClean="0">
                          <a:latin typeface="Calibri" panose="020F0502020204030204" pitchFamily="34" charset="0"/>
                          <a:cs typeface="Calibri" panose="020F0502020204030204" pitchFamily="34" charset="0"/>
                        </a:rPr>
                        <a:t>Tabele</a:t>
                      </a:r>
                      <a:r>
                        <a:rPr lang="en-US" sz="1600" dirty="0" smtClean="0">
                          <a:latin typeface="Calibri" panose="020F0502020204030204" pitchFamily="34" charset="0"/>
                          <a:cs typeface="Calibri" panose="020F0502020204030204" pitchFamily="34" charset="0"/>
                        </a:rPr>
                        <a:t> in</a:t>
                      </a:r>
                      <a:r>
                        <a:rPr lang="en-US" sz="1600" baseline="0" dirty="0" smtClean="0">
                          <a:latin typeface="Calibri" panose="020F0502020204030204" pitchFamily="34" charset="0"/>
                          <a:cs typeface="Calibri" panose="020F0502020204030204" pitchFamily="34" charset="0"/>
                        </a:rPr>
                        <a:t> 2 </a:t>
                      </a:r>
                      <a:r>
                        <a:rPr lang="en-US" sz="1600" baseline="0" dirty="0" err="1" smtClean="0">
                          <a:latin typeface="Calibri" panose="020F0502020204030204" pitchFamily="34" charset="0"/>
                          <a:cs typeface="Calibri" panose="020F0502020204030204" pitchFamily="34" charset="0"/>
                        </a:rPr>
                        <a:t>dimensiuni</a:t>
                      </a:r>
                      <a:r>
                        <a:rPr lang="en-US" sz="1600" baseline="0" dirty="0" smtClean="0">
                          <a:latin typeface="Calibri" panose="020F0502020204030204" pitchFamily="34" charset="0"/>
                          <a:cs typeface="Calibri" panose="020F0502020204030204" pitchFamily="34" charset="0"/>
                        </a:rPr>
                        <a:t>, </a:t>
                      </a:r>
                      <a:r>
                        <a:rPr lang="vi-VN" sz="1600" dirty="0" smtClean="0">
                          <a:latin typeface="Calibri" panose="020F0502020204030204" pitchFamily="34" charset="0"/>
                          <a:cs typeface="Calibri" panose="020F0502020204030204" pitchFamily="34" charset="0"/>
                        </a:rPr>
                        <a:t>Diagrama bară</a:t>
                      </a:r>
                      <a:r>
                        <a:rPr lang="en-US" sz="1600" baseline="0" dirty="0" smtClean="0">
                          <a:latin typeface="Calibri" panose="020F0502020204030204" pitchFamily="34" charset="0"/>
                          <a:cs typeface="Calibri" panose="020F0502020204030204" pitchFamily="34" charset="0"/>
                        </a:rPr>
                        <a:t> </a:t>
                      </a:r>
                      <a:r>
                        <a:rPr lang="en-US" sz="1600" baseline="0" dirty="0" err="1" smtClean="0">
                          <a:latin typeface="Calibri" panose="020F0502020204030204" pitchFamily="34" charset="0"/>
                          <a:cs typeface="Calibri" panose="020F0502020204030204" pitchFamily="34" charset="0"/>
                        </a:rPr>
                        <a:t>alaturata</a:t>
                      </a:r>
                      <a:endParaRPr lang="en-US" sz="1600" dirty="0">
                        <a:latin typeface="Calibri" panose="020F0502020204030204" pitchFamily="34" charset="0"/>
                        <a:cs typeface="Calibri" panose="020F0502020204030204" pitchFamily="34" charset="0"/>
                      </a:endParaRPr>
                    </a:p>
                  </a:txBody>
                  <a:tcPr/>
                </a:tc>
              </a:tr>
              <a:tr h="370840">
                <a:tc>
                  <a:txBody>
                    <a:bodyPr/>
                    <a:lstStyle/>
                    <a:p>
                      <a:r>
                        <a:rPr lang="en-US" sz="1600" dirty="0" smtClean="0">
                          <a:latin typeface="Calibri" panose="020F0502020204030204" pitchFamily="34" charset="0"/>
                          <a:cs typeface="Calibri" panose="020F0502020204030204" pitchFamily="34" charset="0"/>
                        </a:rPr>
                        <a:t>1 </a:t>
                      </a:r>
                      <a:r>
                        <a:rPr lang="en-US" sz="1600" dirty="0" err="1" smtClean="0">
                          <a:latin typeface="Calibri" panose="020F0502020204030204" pitchFamily="34" charset="0"/>
                          <a:cs typeface="Calibri" panose="020F0502020204030204" pitchFamily="34" charset="0"/>
                        </a:rPr>
                        <a:t>variabila</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cantitativa</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err="1" smtClean="0">
                          <a:latin typeface="Calibri" panose="020F0502020204030204" pitchFamily="34" charset="0"/>
                          <a:cs typeface="Calibri" panose="020F0502020204030204" pitchFamily="34" charset="0"/>
                        </a:rPr>
                        <a:t>Histograma</a:t>
                      </a:r>
                      <a:endParaRPr lang="en-US" sz="1600" dirty="0">
                        <a:latin typeface="Calibri" panose="020F0502020204030204" pitchFamily="34" charset="0"/>
                        <a:cs typeface="Calibri" panose="020F0502020204030204" pitchFamily="34" charset="0"/>
                      </a:endParaRPr>
                    </a:p>
                  </a:txBody>
                  <a:tcPr/>
                </a:tc>
              </a:tr>
              <a:tr h="370840">
                <a:tc>
                  <a:txBody>
                    <a:bodyPr/>
                    <a:lstStyle/>
                    <a:p>
                      <a:endParaRPr lang="en-US" sz="1600">
                        <a:latin typeface="Calibri" panose="020F0502020204030204" pitchFamily="34" charset="0"/>
                        <a:cs typeface="Calibri" panose="020F0502020204030204" pitchFamily="34" charset="0"/>
                      </a:endParaRPr>
                    </a:p>
                  </a:txBody>
                  <a:tcPr/>
                </a:tc>
                <a:tc>
                  <a:txBody>
                    <a:bodyPr/>
                    <a:lstStyle/>
                    <a:p>
                      <a:endParaRPr lang="en-US" sz="1600">
                        <a:latin typeface="Calibri" panose="020F0502020204030204" pitchFamily="34" charset="0"/>
                        <a:cs typeface="Calibri" panose="020F0502020204030204" pitchFamily="34" charset="0"/>
                      </a:endParaRPr>
                    </a:p>
                  </a:txBody>
                  <a:tcPr/>
                </a:tc>
              </a:tr>
              <a:tr h="407288">
                <a:tc>
                  <a:txBody>
                    <a:bodyPr/>
                    <a:lstStyle/>
                    <a:p>
                      <a:endParaRPr lang="en-US" sz="1600">
                        <a:latin typeface="Calibri" panose="020F0502020204030204" pitchFamily="34" charset="0"/>
                        <a:cs typeface="Calibri" panose="020F0502020204030204" pitchFamily="34" charset="0"/>
                      </a:endParaRPr>
                    </a:p>
                  </a:txBody>
                  <a:tcPr/>
                </a:tc>
                <a:tc>
                  <a:txBody>
                    <a:bodyPr/>
                    <a:lstStyle/>
                    <a:p>
                      <a:endParaRPr lang="en-US" sz="1600" dirty="0">
                        <a:latin typeface="Calibri" panose="020F0502020204030204" pitchFamily="34" charset="0"/>
                        <a:cs typeface="Calibri" panose="020F0502020204030204" pitchFamily="34" charset="0"/>
                      </a:endParaRPr>
                    </a:p>
                  </a:txBody>
                  <a:tcPr/>
                </a:tc>
              </a:tr>
            </a:tbl>
          </a:graphicData>
        </a:graphic>
      </p:graphicFrame>
    </p:spTree>
    <p:extLst>
      <p:ext uri="{BB962C8B-B14F-4D97-AF65-F5344CB8AC3E}">
        <p14:creationId xmlns="" xmlns:p14="http://schemas.microsoft.com/office/powerpoint/2010/main" val="33734297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r>
              <a:rPr lang="ro-RO" sz="1800" dirty="0" smtClean="0">
                <a:latin typeface="Calibri" pitchFamily="34" charset="0"/>
                <a:cs typeface="Calibri" pitchFamily="34" charset="0"/>
              </a:rPr>
              <a:t>De ce avem nevoie de un soft de analiză statistică?</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De ce R si nu Excel!</a:t>
            </a:r>
          </a:p>
          <a:p>
            <a:pPr algn="just">
              <a:buNone/>
            </a:pPr>
            <a:endParaRPr lang="ro-RO" sz="1800" dirty="0" smtClean="0">
              <a:latin typeface="Calibri" pitchFamily="34" charset="0"/>
              <a:cs typeface="Calibri" pitchFamily="34" charset="0"/>
            </a:endParaRPr>
          </a:p>
          <a:p>
            <a:pPr algn="just"/>
            <a:r>
              <a:rPr lang="ro-RO" sz="1800" dirty="0" smtClean="0">
                <a:latin typeface="Calibri" pitchFamily="34" charset="0"/>
                <a:cs typeface="Calibri" pitchFamily="34" charset="0"/>
              </a:rPr>
              <a:t>Capabilități de manipulare a datelor mai puternice</a:t>
            </a:r>
          </a:p>
          <a:p>
            <a:pPr algn="just"/>
            <a:r>
              <a:rPr lang="ro-RO" sz="1800" dirty="0" smtClean="0">
                <a:latin typeface="Calibri" pitchFamily="34" charset="0"/>
                <a:cs typeface="Calibri" pitchFamily="34" charset="0"/>
              </a:rPr>
              <a:t>Automatizare mai ușoară</a:t>
            </a:r>
          </a:p>
          <a:p>
            <a:pPr algn="just"/>
            <a:r>
              <a:rPr lang="ro-RO" sz="1800" dirty="0" smtClean="0">
                <a:latin typeface="Calibri" pitchFamily="34" charset="0"/>
                <a:cs typeface="Calibri" pitchFamily="34" charset="0"/>
              </a:rPr>
              <a:t>Calcul mai rapid</a:t>
            </a:r>
          </a:p>
          <a:p>
            <a:pPr algn="just"/>
            <a:r>
              <a:rPr lang="ro-RO" sz="1800" dirty="0" smtClean="0">
                <a:latin typeface="Calibri" pitchFamily="34" charset="0"/>
                <a:cs typeface="Calibri" pitchFamily="34" charset="0"/>
              </a:rPr>
              <a:t>Citește orice tip de date</a:t>
            </a:r>
          </a:p>
          <a:p>
            <a:pPr algn="just"/>
            <a:r>
              <a:rPr lang="ro-RO" sz="1800" dirty="0" smtClean="0">
                <a:latin typeface="Calibri" pitchFamily="34" charset="0"/>
                <a:cs typeface="Calibri" pitchFamily="34" charset="0"/>
              </a:rPr>
              <a:t>Acceptă seturi de date mai mari</a:t>
            </a:r>
          </a:p>
          <a:p>
            <a:pPr algn="just"/>
            <a:r>
              <a:rPr lang="ro-RO" sz="1800" dirty="0" smtClean="0">
                <a:latin typeface="Calibri" pitchFamily="34" charset="0"/>
                <a:cs typeface="Calibri" pitchFamily="34" charset="0"/>
              </a:rPr>
              <a:t>Reproductibilitatea (importantă pentru detectarea erorilor)</a:t>
            </a:r>
          </a:p>
          <a:p>
            <a:pPr algn="just"/>
            <a:r>
              <a:rPr lang="ro-RO" sz="1800" dirty="0" smtClean="0">
                <a:latin typeface="Calibri" pitchFamily="34" charset="0"/>
                <a:cs typeface="Calibri" pitchFamily="34" charset="0"/>
              </a:rPr>
              <a:t>Este mai ușor să găsiți și să remediați erorile</a:t>
            </a:r>
          </a:p>
          <a:p>
            <a:pPr algn="just"/>
            <a:r>
              <a:rPr lang="ro-RO" sz="1800" dirty="0" smtClean="0">
                <a:latin typeface="Calibri" pitchFamily="34" charset="0"/>
                <a:cs typeface="Calibri" pitchFamily="34" charset="0"/>
              </a:rPr>
              <a:t>Este gratis</a:t>
            </a:r>
          </a:p>
          <a:p>
            <a:pPr algn="just"/>
            <a:r>
              <a:rPr lang="ro-RO" sz="1800" dirty="0" smtClean="0">
                <a:latin typeface="Calibri" pitchFamily="34" charset="0"/>
                <a:cs typeface="Calibri" pitchFamily="34" charset="0"/>
              </a:rPr>
              <a:t>Este o sursă deschisă</a:t>
            </a:r>
          </a:p>
          <a:p>
            <a:pPr algn="just"/>
            <a:r>
              <a:rPr lang="ro-RO" sz="1800" dirty="0" smtClean="0">
                <a:latin typeface="Calibri" pitchFamily="34" charset="0"/>
                <a:cs typeface="Calibri" pitchFamily="34" charset="0"/>
              </a:rPr>
              <a:t>Funcții avansate de statistici</a:t>
            </a:r>
          </a:p>
          <a:p>
            <a:pPr algn="just"/>
            <a:r>
              <a:rPr lang="ro-RO" sz="1800" dirty="0" smtClean="0">
                <a:latin typeface="Calibri" pitchFamily="34" charset="0"/>
                <a:cs typeface="Calibri" pitchFamily="34" charset="0"/>
              </a:rPr>
              <a:t>Grafică de ultimă oră</a:t>
            </a:r>
          </a:p>
          <a:p>
            <a:pPr algn="just">
              <a:buNone/>
            </a:pPr>
            <a:endParaRPr lang="ro-RO" sz="1800" dirty="0">
              <a:latin typeface="Calibri" pitchFamily="34" charset="0"/>
              <a:cs typeface="Calibri" pitchFamily="34" charset="0"/>
            </a:endParaRPr>
          </a:p>
        </p:txBody>
      </p:sp>
    </p:spTree>
    <p:extLst>
      <p:ext uri="{BB962C8B-B14F-4D97-AF65-F5344CB8AC3E}">
        <p14:creationId xmlns="" xmlns:p14="http://schemas.microsoft.com/office/powerpoint/2010/main" val="27340449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GB" sz="1800" dirty="0" smtClean="0">
                <a:hlinkClick r:id="rId2"/>
              </a:rPr>
              <a:t>http://www.biblioteca-digitala.ase.ro/biblioteca/carte2.asp?id=55&amp;idb=20</a:t>
            </a:r>
            <a:endParaRPr lang="en-GB" sz="1800" dirty="0" smtClean="0"/>
          </a:p>
          <a:p>
            <a:endParaRPr lang="en-GB" sz="1800" dirty="0" smtClean="0"/>
          </a:p>
          <a:p>
            <a:r>
              <a:rPr lang="en-GB" sz="1800" dirty="0" smtClean="0">
                <a:hlinkClick r:id="rId3"/>
              </a:rPr>
              <a:t>http://www.biblioteca-digitala.ase.ro/biblioteca/carte2.asp?id=95&amp;idb=20</a:t>
            </a:r>
            <a:endParaRPr lang="en-GB" sz="1800" dirty="0" smtClean="0"/>
          </a:p>
          <a:p>
            <a:endParaRPr lang="en-GB" sz="1800" dirty="0" smtClean="0"/>
          </a:p>
          <a:p>
            <a:r>
              <a:rPr lang="en-GB" sz="1800" dirty="0" smtClean="0">
                <a:hlinkClick r:id="rId4"/>
              </a:rPr>
              <a:t>http://www.biblioteca-digitala.ase.ro/biblioteca/carte2.asp?id=116&amp;idb=21</a:t>
            </a:r>
            <a:endParaRPr lang="en-GB" sz="1800" dirty="0" smtClean="0"/>
          </a:p>
          <a:p>
            <a:endParaRPr lang="en-GB" sz="1800" dirty="0" smtClean="0"/>
          </a:p>
          <a:p>
            <a:r>
              <a:rPr lang="en-GB" sz="1800" dirty="0" smtClean="0">
                <a:hlinkClick r:id="rId5"/>
              </a:rPr>
              <a:t>http://www.biblioteca-digitala.ase.ro/biblioteca/carte2.asp?id=102&amp;idb=6</a:t>
            </a:r>
            <a:endParaRPr lang="en-GB" sz="1800" dirty="0" smtClean="0"/>
          </a:p>
          <a:p>
            <a:endParaRPr lang="en-GB" sz="1800" dirty="0"/>
          </a:p>
          <a:p>
            <a:r>
              <a:rPr lang="vi-VN" sz="1800" dirty="0"/>
              <a:t>M. Păun</a:t>
            </a:r>
            <a:r>
              <a:rPr lang="vi-VN" sz="1800" b="1" dirty="0"/>
              <a:t>, </a:t>
            </a:r>
            <a:r>
              <a:rPr lang="vi-VN" sz="1800" dirty="0"/>
              <a:t>Noțiuni de statistica aplicata cu exemple in R</a:t>
            </a:r>
            <a:r>
              <a:rPr lang="vi-VN" sz="1800" b="1" dirty="0"/>
              <a:t>, </a:t>
            </a:r>
            <a:r>
              <a:rPr lang="vi-VN" sz="1800" dirty="0"/>
              <a:t>Editura Matrix, 2016,  ISBN: 978-606-25-0278-2.</a:t>
            </a:r>
            <a:endParaRPr lang="en-GB" sz="1800" dirty="0"/>
          </a:p>
        </p:txBody>
      </p:sp>
      <p:sp>
        <p:nvSpPr>
          <p:cNvPr id="2" name="Title 1"/>
          <p:cNvSpPr>
            <a:spLocks noGrp="1"/>
          </p:cNvSpPr>
          <p:nvPr>
            <p:ph type="title"/>
          </p:nvPr>
        </p:nvSpPr>
        <p:spPr/>
        <p:txBody>
          <a:bodyPr/>
          <a:lstStyle/>
          <a:p>
            <a:r>
              <a:rPr lang="en-GB" dirty="0" err="1" smtClean="0"/>
              <a:t>Referinte</a:t>
            </a:r>
            <a:endParaRPr lang="en-GB"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458611"/>
          </a:xfrm>
        </p:spPr>
        <p:txBody>
          <a:bodyPr>
            <a:normAutofit/>
          </a:bodyPr>
          <a:lstStyle/>
          <a:p>
            <a:pPr marL="109728" indent="0">
              <a:buNone/>
            </a:pPr>
            <a:r>
              <a:rPr lang="en-US" sz="1800" dirty="0">
                <a:latin typeface="Calibri" panose="020F0502020204030204" pitchFamily="34" charset="0"/>
                <a:cs typeface="Calibri" panose="020F0502020204030204" pitchFamily="34" charset="0"/>
              </a:rPr>
              <a:t>Spider Charts</a:t>
            </a:r>
          </a:p>
          <a:p>
            <a:pPr marL="109728" indent="0">
              <a:buNone/>
            </a:pPr>
            <a:endParaRPr lang="en-GB" sz="1800" dirty="0" smtClean="0"/>
          </a:p>
          <a:p>
            <a:pPr marL="109728" indent="0">
              <a:buNone/>
            </a:pPr>
            <a:endParaRPr lang="en-GB" sz="1800" dirty="0"/>
          </a:p>
          <a:p>
            <a:pPr marL="109728" indent="0">
              <a:buNone/>
            </a:pPr>
            <a:endParaRPr lang="en-GB" sz="1800" dirty="0" smtClean="0"/>
          </a:p>
          <a:p>
            <a:pPr marL="109728" indent="0">
              <a:buNone/>
            </a:pPr>
            <a:endParaRPr lang="en-GB" sz="1800" dirty="0"/>
          </a:p>
          <a:p>
            <a:pPr marL="109728" indent="0">
              <a:buNone/>
            </a:pPr>
            <a:endParaRPr lang="en-GB" sz="1800" dirty="0" smtClean="0"/>
          </a:p>
          <a:p>
            <a:pPr marL="109728" indent="0">
              <a:buNone/>
            </a:pPr>
            <a:endParaRPr lang="en-GB" sz="1800" dirty="0"/>
          </a:p>
          <a:p>
            <a:pPr marL="109728" indent="0">
              <a:buNone/>
            </a:pPr>
            <a:endParaRPr lang="en-GB" sz="1800" dirty="0" smtClean="0">
              <a:latin typeface="Calibri" panose="020F0502020204030204" pitchFamily="34" charset="0"/>
              <a:cs typeface="Calibri" panose="020F0502020204030204" pitchFamily="34" charset="0"/>
            </a:endParaRPr>
          </a:p>
          <a:p>
            <a:pPr marL="109728" indent="0">
              <a:buNone/>
            </a:pPr>
            <a:r>
              <a:rPr lang="en-GB" sz="1800" dirty="0">
                <a:latin typeface="Calibri" panose="020F0502020204030204" pitchFamily="34" charset="0"/>
                <a:cs typeface="Calibri" panose="020F0502020204030204" pitchFamily="34" charset="0"/>
              </a:rPr>
              <a:t>Mosaic or </a:t>
            </a:r>
            <a:r>
              <a:rPr lang="en-GB" sz="1800" dirty="0" err="1">
                <a:latin typeface="Calibri" panose="020F0502020204030204" pitchFamily="34" charset="0"/>
                <a:cs typeface="Calibri" panose="020F0502020204030204" pitchFamily="34" charset="0"/>
              </a:rPr>
              <a:t>Mekko</a:t>
            </a:r>
            <a:r>
              <a:rPr lang="en-GB" sz="1800" dirty="0">
                <a:latin typeface="Calibri" panose="020F0502020204030204" pitchFamily="34" charset="0"/>
                <a:cs typeface="Calibri" panose="020F0502020204030204" pitchFamily="34" charset="0"/>
              </a:rPr>
              <a:t> Charts</a:t>
            </a:r>
          </a:p>
        </p:txBody>
      </p:sp>
      <p:pic>
        <p:nvPicPr>
          <p:cNvPr id="2560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908720"/>
            <a:ext cx="2880320" cy="19202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TextBox 3"/>
          <p:cNvSpPr txBox="1"/>
          <p:nvPr/>
        </p:nvSpPr>
        <p:spPr>
          <a:xfrm>
            <a:off x="3635896" y="960885"/>
            <a:ext cx="4968552" cy="1569660"/>
          </a:xfrm>
          <a:prstGeom prst="rect">
            <a:avLst/>
          </a:prstGeom>
          <a:noFill/>
        </p:spPr>
        <p:txBody>
          <a:bodyPr wrap="square" rtlCol="0">
            <a:spAutoFit/>
          </a:bodyPr>
          <a:lstStyle/>
          <a:p>
            <a:r>
              <a:rPr lang="vi-VN" sz="1600" dirty="0">
                <a:latin typeface="Calibri" panose="020F0502020204030204" pitchFamily="34" charset="0"/>
                <a:cs typeface="Calibri" panose="020F0502020204030204" pitchFamily="34" charset="0"/>
              </a:rPr>
              <a:t>Atunci când </a:t>
            </a:r>
            <a:r>
              <a:rPr lang="vi-VN" sz="1600" dirty="0" smtClean="0">
                <a:latin typeface="Calibri" panose="020F0502020204030204" pitchFamily="34" charset="0"/>
                <a:cs typeface="Calibri" panose="020F0502020204030204" pitchFamily="34" charset="0"/>
              </a:rPr>
              <a:t>trebuie să</a:t>
            </a:r>
            <a:r>
              <a:rPr lang="en-US" sz="1600" dirty="0" smtClean="0">
                <a:latin typeface="Calibri" panose="020F0502020204030204" pitchFamily="34" charset="0"/>
                <a:cs typeface="Calibri" panose="020F0502020204030204" pitchFamily="34" charset="0"/>
              </a:rPr>
              <a:t> se</a:t>
            </a:r>
            <a:r>
              <a:rPr lang="vi-VN" sz="1600" dirty="0" smtClean="0">
                <a:latin typeface="Calibri" panose="020F0502020204030204" pitchFamily="34" charset="0"/>
                <a:cs typeface="Calibri" panose="020F0502020204030204" pitchFamily="34" charset="0"/>
              </a:rPr>
              <a:t> </a:t>
            </a:r>
            <a:r>
              <a:rPr lang="vi-VN" sz="1600" dirty="0">
                <a:latin typeface="Calibri" panose="020F0502020204030204" pitchFamily="34" charset="0"/>
                <a:cs typeface="Calibri" panose="020F0502020204030204" pitchFamily="34" charset="0"/>
              </a:rPr>
              <a:t>compare vizual trei sau mai multe variabile cantitative, </a:t>
            </a:r>
            <a:r>
              <a:rPr lang="en-US" sz="1600" dirty="0" smtClean="0">
                <a:latin typeface="Calibri" panose="020F0502020204030204" pitchFamily="34" charset="0"/>
                <a:cs typeface="Calibri" panose="020F0502020204030204" pitchFamily="34" charset="0"/>
              </a:rPr>
              <a:t>s-</a:t>
            </a:r>
            <a:r>
              <a:rPr lang="vi-VN" sz="1600" dirty="0" smtClean="0">
                <a:latin typeface="Calibri" panose="020F0502020204030204" pitchFamily="34" charset="0"/>
                <a:cs typeface="Calibri" panose="020F0502020204030204" pitchFamily="34" charset="0"/>
              </a:rPr>
              <a:t>ar </a:t>
            </a:r>
            <a:r>
              <a:rPr lang="vi-VN" sz="1600" dirty="0">
                <a:latin typeface="Calibri" panose="020F0502020204030204" pitchFamily="34" charset="0"/>
                <a:cs typeface="Calibri" panose="020F0502020204030204" pitchFamily="34" charset="0"/>
              </a:rPr>
              <a:t>putea alege </a:t>
            </a:r>
            <a:r>
              <a:rPr lang="vi-VN" sz="1600" dirty="0" smtClean="0">
                <a:latin typeface="Calibri" panose="020F0502020204030204" pitchFamily="34" charset="0"/>
                <a:cs typeface="Calibri" panose="020F0502020204030204" pitchFamily="34" charset="0"/>
              </a:rPr>
              <a:t>o </a:t>
            </a:r>
            <a:r>
              <a:rPr lang="vi-VN" sz="1600" dirty="0">
                <a:latin typeface="Calibri" panose="020F0502020204030204" pitchFamily="34" charset="0"/>
                <a:cs typeface="Calibri" panose="020F0502020204030204" pitchFamily="34" charset="0"/>
              </a:rPr>
              <a:t>diagramă radar, cunoscută și ca o diagramă de tip paianjen sau stea. Diagrama constă, de obicei, dintr-o serie de raze, fiecare reprezentând o categorie diferită, care se extind dintr-un punct central, precum spițele.</a:t>
            </a:r>
            <a:endParaRPr lang="en-US" sz="1600" dirty="0">
              <a:latin typeface="Calibri" panose="020F0502020204030204" pitchFamily="34" charset="0"/>
              <a:cs typeface="Calibri" panose="020F0502020204030204" pitchFamily="34" charset="0"/>
            </a:endParaRPr>
          </a:p>
        </p:txBody>
      </p:sp>
      <p:pic>
        <p:nvPicPr>
          <p:cNvPr id="2560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13742" y="3501008"/>
            <a:ext cx="3134122" cy="239934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TextBox 6"/>
          <p:cNvSpPr txBox="1"/>
          <p:nvPr/>
        </p:nvSpPr>
        <p:spPr>
          <a:xfrm>
            <a:off x="3635896" y="3524836"/>
            <a:ext cx="4968552" cy="1815882"/>
          </a:xfrm>
          <a:prstGeom prst="rect">
            <a:avLst/>
          </a:prstGeom>
          <a:noFill/>
        </p:spPr>
        <p:txBody>
          <a:bodyPr wrap="square" rtlCol="0">
            <a:spAutoFit/>
          </a:bodyPr>
          <a:lstStyle/>
          <a:p>
            <a:pPr algn="just"/>
            <a:r>
              <a:rPr lang="vi-VN" sz="1600" dirty="0">
                <a:latin typeface="Calibri" panose="020F0502020204030204" pitchFamily="34" charset="0"/>
                <a:cs typeface="Calibri" panose="020F0502020204030204" pitchFamily="34" charset="0"/>
              </a:rPr>
              <a:t>Diagramele </a:t>
            </a:r>
            <a:r>
              <a:rPr lang="ro-RO" sz="1600" dirty="0" smtClean="0">
                <a:latin typeface="Calibri" panose="020F0502020204030204" pitchFamily="34" charset="0"/>
                <a:cs typeface="Calibri" panose="020F0502020204030204" pitchFamily="34" charset="0"/>
              </a:rPr>
              <a:t>de structură, bară sunt instrumente excelente pentru compararea uneia sau a două variabile având câteva categorii, dar ce se întâmplă când trebuie să comparați mai multe variabile sau mai multe categorii în același timp? Ce se întâmplă dacă toate aceste variabile nu sunt chiar numerice? Un complot din mozaic sau din graficul Mekko ar putea fi cea mai bună alegere.</a:t>
            </a:r>
            <a:endParaRPr lang="ro-RO" sz="1600" dirty="0">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4536358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458611"/>
          </a:xfrm>
        </p:spPr>
        <p:txBody>
          <a:bodyPr>
            <a:normAutofit/>
          </a:bodyPr>
          <a:lstStyle/>
          <a:p>
            <a:pPr marL="109728" indent="0">
              <a:buNone/>
            </a:pPr>
            <a:r>
              <a:rPr lang="en-US" sz="1800" dirty="0">
                <a:latin typeface="Calibri" panose="020F0502020204030204" pitchFamily="34" charset="0"/>
                <a:cs typeface="Calibri" panose="020F0502020204030204" pitchFamily="34" charset="0"/>
              </a:rPr>
              <a:t>Population Pyramids</a:t>
            </a:r>
            <a:endParaRPr lang="en-GB" sz="1800" dirty="0" smtClean="0"/>
          </a:p>
          <a:p>
            <a:pPr marL="109728" indent="0">
              <a:buNone/>
            </a:pPr>
            <a:endParaRPr lang="en-GB" sz="1800" dirty="0"/>
          </a:p>
          <a:p>
            <a:pPr marL="109728" indent="0">
              <a:buNone/>
            </a:pPr>
            <a:endParaRPr lang="en-GB" sz="1800" dirty="0" smtClean="0"/>
          </a:p>
          <a:p>
            <a:pPr marL="109728" indent="0">
              <a:buNone/>
            </a:pPr>
            <a:endParaRPr lang="en-GB" sz="1800" dirty="0"/>
          </a:p>
          <a:p>
            <a:pPr marL="109728" indent="0">
              <a:buNone/>
            </a:pPr>
            <a:endParaRPr lang="en-GB" sz="1800" dirty="0" smtClean="0"/>
          </a:p>
          <a:p>
            <a:pPr marL="109728" indent="0">
              <a:buNone/>
            </a:pPr>
            <a:endParaRPr lang="en-GB" sz="1800" dirty="0"/>
          </a:p>
          <a:p>
            <a:pPr marL="109728" indent="0">
              <a:buNone/>
            </a:pPr>
            <a:endParaRPr lang="en-GB" sz="1800" dirty="0" smtClean="0"/>
          </a:p>
          <a:p>
            <a:pPr marL="109728" indent="0">
              <a:buNone/>
            </a:pPr>
            <a:endParaRPr lang="en-GB" sz="1800" dirty="0"/>
          </a:p>
          <a:p>
            <a:pPr marL="109728" indent="0">
              <a:buNone/>
            </a:pPr>
            <a:r>
              <a:rPr lang="en-GB" sz="1800" dirty="0">
                <a:latin typeface="Calibri" panose="020F0502020204030204" pitchFamily="34" charset="0"/>
                <a:cs typeface="Calibri" panose="020F0502020204030204" pitchFamily="34" charset="0"/>
              </a:rPr>
              <a:t>Stacked Bar Graphs</a:t>
            </a:r>
            <a:endParaRPr lang="en-GB" sz="1800" dirty="0" smtClean="0">
              <a:latin typeface="Calibri" panose="020F0502020204030204" pitchFamily="34" charset="0"/>
              <a:cs typeface="Calibri" panose="020F0502020204030204" pitchFamily="34" charset="0"/>
            </a:endParaRPr>
          </a:p>
        </p:txBody>
      </p:sp>
      <p:sp>
        <p:nvSpPr>
          <p:cNvPr id="4" name="TextBox 3"/>
          <p:cNvSpPr txBox="1"/>
          <p:nvPr/>
        </p:nvSpPr>
        <p:spPr>
          <a:xfrm>
            <a:off x="3635896" y="960885"/>
            <a:ext cx="4968552" cy="2062103"/>
          </a:xfrm>
          <a:prstGeom prst="rect">
            <a:avLst/>
          </a:prstGeom>
          <a:noFill/>
        </p:spPr>
        <p:txBody>
          <a:bodyPr wrap="square" rtlCol="0">
            <a:spAutoFit/>
          </a:bodyPr>
          <a:lstStyle/>
          <a:p>
            <a:r>
              <a:rPr lang="vi-VN" sz="1600" dirty="0">
                <a:latin typeface="Calibri" panose="020F0502020204030204" pitchFamily="34" charset="0"/>
                <a:cs typeface="Calibri" panose="020F0502020204030204" pitchFamily="34" charset="0"/>
              </a:rPr>
              <a:t>Segmentele de piață sunt deseori împărțite pe baza vârstei și sexului, iar o piramidă a populației reprezintă o reprezentare vizuală ideală a celor două grupuri. Diagrama clasică ia forma piramidei atunci când o populație este sănătoasă și în creștere - cele mai mari grupuri sunt cele mai tinere și fiecare sex se diminuează într-o măsură egală cu populația în vârstă, lăsând cele mai mici grupuri în vârful graficului.</a:t>
            </a:r>
            <a:endParaRPr lang="en-US" sz="1600" dirty="0">
              <a:latin typeface="Calibri" panose="020F0502020204030204" pitchFamily="34" charset="0"/>
              <a:cs typeface="Calibri" panose="020F0502020204030204" pitchFamily="34" charset="0"/>
            </a:endParaRPr>
          </a:p>
        </p:txBody>
      </p:sp>
      <p:sp>
        <p:nvSpPr>
          <p:cNvPr id="7" name="TextBox 6"/>
          <p:cNvSpPr txBox="1"/>
          <p:nvPr/>
        </p:nvSpPr>
        <p:spPr>
          <a:xfrm>
            <a:off x="3635896" y="3524836"/>
            <a:ext cx="4968552" cy="1815882"/>
          </a:xfrm>
          <a:prstGeom prst="rect">
            <a:avLst/>
          </a:prstGeom>
          <a:noFill/>
        </p:spPr>
        <p:txBody>
          <a:bodyPr wrap="square" rtlCol="0">
            <a:spAutoFit/>
          </a:bodyPr>
          <a:lstStyle/>
          <a:p>
            <a:pPr algn="just"/>
            <a:r>
              <a:rPr lang="vi-VN" sz="1600" dirty="0" smtClean="0">
                <a:latin typeface="Calibri" panose="020F0502020204030204" pitchFamily="34" charset="0"/>
                <a:cs typeface="Calibri" panose="020F0502020204030204" pitchFamily="34" charset="0"/>
              </a:rPr>
              <a:t>Când </a:t>
            </a:r>
            <a:r>
              <a:rPr lang="vi-VN" sz="1600" dirty="0">
                <a:latin typeface="Calibri" panose="020F0502020204030204" pitchFamily="34" charset="0"/>
                <a:cs typeface="Calibri" panose="020F0502020204030204" pitchFamily="34" charset="0"/>
              </a:rPr>
              <a:t>studiați grupuri de oameni, este comun să </a:t>
            </a:r>
            <a:r>
              <a:rPr lang="ro-RO" sz="1600" dirty="0" smtClean="0">
                <a:latin typeface="Calibri" panose="020F0502020204030204" pitchFamily="34" charset="0"/>
                <a:cs typeface="Calibri" panose="020F0502020204030204" pitchFamily="34" charset="0"/>
              </a:rPr>
              <a:t>comparați simultan mai multe variabile. La urma urmei, este extrem de util să examinăm etinicităti, vârste și sex, în plus față de populația totală. Un grafic în stivă combinat cu elemente ale grafului tradițional de bare și graficului de </a:t>
            </a:r>
            <a:r>
              <a:rPr lang="en-US" sz="1600" dirty="0" smtClean="0">
                <a:latin typeface="Calibri" panose="020F0502020204030204" pitchFamily="34" charset="0"/>
                <a:cs typeface="Calibri" panose="020F0502020204030204" pitchFamily="34" charset="0"/>
              </a:rPr>
              <a:t>structur</a:t>
            </a:r>
            <a:r>
              <a:rPr lang="ro-RO" sz="1600" dirty="0">
                <a:latin typeface="Calibri" panose="020F0502020204030204" pitchFamily="34" charset="0"/>
                <a:cs typeface="Calibri" panose="020F0502020204030204" pitchFamily="34" charset="0"/>
              </a:rPr>
              <a:t>ă</a:t>
            </a:r>
            <a:r>
              <a:rPr lang="ro-RO" sz="1600" dirty="0" smtClean="0">
                <a:latin typeface="Calibri" panose="020F0502020204030204" pitchFamily="34" charset="0"/>
                <a:cs typeface="Calibri" panose="020F0502020204030204" pitchFamily="34" charset="0"/>
              </a:rPr>
              <a:t> pentru a comunica totalurile, tendințele și proporțiile într-o singură ilustrație.</a:t>
            </a:r>
            <a:endParaRPr lang="ro-RO" sz="1600" dirty="0">
              <a:latin typeface="Calibri" panose="020F0502020204030204" pitchFamily="34" charset="0"/>
              <a:cs typeface="Calibri" panose="020F0502020204030204" pitchFamily="34" charset="0"/>
            </a:endParaRPr>
          </a:p>
        </p:txBody>
      </p:sp>
      <p:pic>
        <p:nvPicPr>
          <p:cNvPr id="266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75886" y="858092"/>
            <a:ext cx="2409834" cy="177524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7676" y="3527024"/>
            <a:ext cx="2388140" cy="251285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2608592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lnSpcReduction="10000"/>
          </a:bodyPr>
          <a:lstStyle/>
          <a:p>
            <a:pPr algn="just">
              <a:buNone/>
            </a:pPr>
            <a:r>
              <a:rPr lang="it-IT" sz="1800" dirty="0" smtClean="0">
                <a:latin typeface="Calibri" pitchFamily="34" charset="0"/>
                <a:cs typeface="Calibri" pitchFamily="34" charset="0"/>
              </a:rPr>
              <a:t>Măsurile </a:t>
            </a:r>
            <a:r>
              <a:rPr lang="it-IT" sz="1800" dirty="0">
                <a:latin typeface="Calibri" pitchFamily="34" charset="0"/>
                <a:cs typeface="Calibri" pitchFamily="34" charset="0"/>
              </a:rPr>
              <a:t>numerice ale unui eșantion se numesc </a:t>
            </a:r>
            <a:r>
              <a:rPr lang="it-IT" sz="1800" b="1" dirty="0">
                <a:latin typeface="Calibri" pitchFamily="34" charset="0"/>
                <a:cs typeface="Calibri" pitchFamily="34" charset="0"/>
              </a:rPr>
              <a:t>statistici</a:t>
            </a:r>
            <a:r>
              <a:rPr lang="it-IT" sz="1800" dirty="0">
                <a:latin typeface="Calibri" pitchFamily="34" charset="0"/>
                <a:cs typeface="Calibri" pitchFamily="34" charset="0"/>
              </a:rPr>
              <a:t> sau </a:t>
            </a:r>
            <a:r>
              <a:rPr lang="it-IT" sz="1800" b="1" dirty="0">
                <a:latin typeface="Calibri" pitchFamily="34" charset="0"/>
                <a:cs typeface="Calibri" pitchFamily="34" charset="0"/>
              </a:rPr>
              <a:t>indicatori statistici. </a:t>
            </a:r>
            <a:endParaRPr lang="it-IT" sz="1800" b="1"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r>
              <a:rPr lang="vi-VN" sz="1800" dirty="0">
                <a:latin typeface="Calibri" pitchFamily="34" charset="0"/>
                <a:cs typeface="Calibri" pitchFamily="34" charset="0"/>
              </a:rPr>
              <a:t>Clasificarea indicatorilor </a:t>
            </a:r>
            <a:r>
              <a:rPr lang="vi-VN" sz="1800" dirty="0" smtClean="0">
                <a:latin typeface="Calibri" pitchFamily="34" charset="0"/>
                <a:cs typeface="Calibri" pitchFamily="34" charset="0"/>
              </a:rPr>
              <a:t>statistici</a:t>
            </a:r>
            <a:r>
              <a:rPr lang="en-US" sz="1800" dirty="0" smtClean="0">
                <a:latin typeface="Calibri" pitchFamily="34" charset="0"/>
                <a:cs typeface="Calibri" pitchFamily="34" charset="0"/>
              </a:rPr>
              <a:t> d</a:t>
            </a:r>
            <a:r>
              <a:rPr lang="vi-VN" sz="1800" dirty="0" smtClean="0">
                <a:latin typeface="Calibri" pitchFamily="34" charset="0"/>
                <a:cs typeface="Calibri" pitchFamily="34" charset="0"/>
              </a:rPr>
              <a:t>upă </a:t>
            </a:r>
            <a:r>
              <a:rPr lang="vi-VN" sz="1800" b="1" dirty="0">
                <a:latin typeface="Calibri" pitchFamily="34" charset="0"/>
                <a:cs typeface="Calibri" pitchFamily="34" charset="0"/>
              </a:rPr>
              <a:t>modul de determinare</a:t>
            </a:r>
            <a:r>
              <a:rPr lang="vi-VN" sz="1800" dirty="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r>
              <a:rPr lang="vi-VN" sz="1800" b="1" dirty="0">
                <a:latin typeface="Calibri" pitchFamily="34" charset="0"/>
                <a:cs typeface="Calibri" pitchFamily="34" charset="0"/>
              </a:rPr>
              <a:t>Indicatorii primari </a:t>
            </a:r>
            <a:r>
              <a:rPr lang="vi-VN" sz="1800" dirty="0">
                <a:latin typeface="Calibri" pitchFamily="34" charset="0"/>
                <a:cs typeface="Calibri" pitchFamily="34" charset="0"/>
              </a:rPr>
              <a:t>– se obţin în etapa de sistematizare a datelor statistice </a:t>
            </a:r>
            <a:r>
              <a:rPr lang="vi-VN" sz="1800" dirty="0" smtClean="0">
                <a:latin typeface="Calibri" pitchFamily="34" charset="0"/>
                <a:cs typeface="Calibri" pitchFamily="34" charset="0"/>
              </a:rPr>
              <a:t>prin</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centralizarea </a:t>
            </a:r>
            <a:r>
              <a:rPr lang="vi-VN" sz="1800" dirty="0">
                <a:latin typeface="Calibri" pitchFamily="34" charset="0"/>
                <a:cs typeface="Calibri" pitchFamily="34" charset="0"/>
              </a:rPr>
              <a:t>acestora. Aceşti indicatori constituie baza de calcul pentru indicatorii derivaţi</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Centralizarea </a:t>
            </a:r>
            <a:r>
              <a:rPr lang="vi-VN" sz="1800" dirty="0">
                <a:latin typeface="Calibri" pitchFamily="34" charset="0"/>
                <a:cs typeface="Calibri" pitchFamily="34" charset="0"/>
              </a:rPr>
              <a:t>datelor trebuie făcută numai pentru date care au aceeaşi unitate de măsură </a:t>
            </a:r>
            <a:r>
              <a:rPr lang="vi-VN" sz="1800" dirty="0" smtClean="0">
                <a:latin typeface="Calibri" pitchFamily="34" charset="0"/>
                <a:cs typeface="Calibri" pitchFamily="34" charset="0"/>
              </a:rPr>
              <a:t>şi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acelaşi </a:t>
            </a:r>
            <a:r>
              <a:rPr lang="vi-VN" sz="1800" dirty="0">
                <a:latin typeface="Calibri" pitchFamily="34" charset="0"/>
                <a:cs typeface="Calibri" pitchFamily="34" charset="0"/>
              </a:rPr>
              <a:t>conţinut şi acceptă însumarea.</a:t>
            </a:r>
          </a:p>
          <a:p>
            <a:pPr algn="just">
              <a:buNone/>
            </a:pPr>
            <a:r>
              <a:rPr lang="vi-VN" sz="1800" dirty="0">
                <a:latin typeface="Calibri" pitchFamily="34" charset="0"/>
                <a:cs typeface="Calibri" pitchFamily="34" charset="0"/>
              </a:rPr>
              <a:t>Ex.: - numărul total al studenţilor unei facultăţi, numărul studenţilor pe fiecare an de </a:t>
            </a:r>
            <a:r>
              <a:rPr lang="vi-VN" sz="1800" dirty="0" smtClean="0">
                <a:latin typeface="Calibri" pitchFamily="34" charset="0"/>
                <a:cs typeface="Calibri" pitchFamily="34" charset="0"/>
              </a:rPr>
              <a:t>studiu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volumul total sau pe grupe al unei colectivităţi).</a:t>
            </a:r>
          </a:p>
          <a:p>
            <a:pPr algn="just">
              <a:buNone/>
            </a:pPr>
            <a:r>
              <a:rPr lang="vi-VN" sz="1800" dirty="0">
                <a:latin typeface="Calibri" pitchFamily="34" charset="0"/>
                <a:cs typeface="Calibri" pitchFamily="34" charset="0"/>
              </a:rPr>
              <a:t>- veniturile salariaţilor unei firme (nivelul total al valorilor individuale al unei</a:t>
            </a:r>
          </a:p>
          <a:p>
            <a:pPr algn="just">
              <a:buNone/>
            </a:pPr>
            <a:r>
              <a:rPr lang="vi-VN" sz="1800" dirty="0">
                <a:latin typeface="Calibri" pitchFamily="34" charset="0"/>
                <a:cs typeface="Calibri" pitchFamily="34" charset="0"/>
              </a:rPr>
              <a:t>caracteristici</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r>
              <a:rPr lang="vi-VN" sz="1800" b="1" dirty="0" smtClean="0">
                <a:latin typeface="Calibri" pitchFamily="34" charset="0"/>
                <a:cs typeface="Calibri" pitchFamily="34" charset="0"/>
              </a:rPr>
              <a:t>Indicatori </a:t>
            </a:r>
            <a:r>
              <a:rPr lang="vi-VN" sz="1800" b="1" dirty="0">
                <a:latin typeface="Calibri" pitchFamily="34" charset="0"/>
                <a:cs typeface="Calibri" pitchFamily="34" charset="0"/>
              </a:rPr>
              <a:t>derivaţi </a:t>
            </a:r>
            <a:r>
              <a:rPr lang="vi-VN" sz="1800" dirty="0">
                <a:latin typeface="Calibri" pitchFamily="34" charset="0"/>
                <a:cs typeface="Calibri" pitchFamily="34" charset="0"/>
              </a:rPr>
              <a:t>– reprezintă rezultatul prelucrării </a:t>
            </a:r>
            <a:r>
              <a:rPr lang="vi-VN" sz="1800" dirty="0" smtClean="0">
                <a:latin typeface="Calibri" pitchFamily="34" charset="0"/>
                <a:cs typeface="Calibri" pitchFamily="34" charset="0"/>
              </a:rPr>
              <a:t>indicatorilor</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primari </a:t>
            </a:r>
            <a:r>
              <a:rPr lang="vi-VN" sz="1800" dirty="0">
                <a:latin typeface="Calibri" pitchFamily="34" charset="0"/>
                <a:cs typeface="Calibri" pitchFamily="34" charset="0"/>
              </a:rPr>
              <a:t>prin diferite modele de calcul statistic. În categoria indicatorilor derivaţi pac parte</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mărimile </a:t>
            </a:r>
            <a:r>
              <a:rPr lang="vi-VN" sz="1800" dirty="0">
                <a:latin typeface="Calibri" pitchFamily="34" charset="0"/>
                <a:cs typeface="Calibri" pitchFamily="34" charset="0"/>
              </a:rPr>
              <a:t>relative, indicatorii tendinţei centrale, indicatorii variaţiei şi asimetriei, indicatorii </a:t>
            </a:r>
            <a:r>
              <a:rPr lang="vi-VN" sz="1800" dirty="0" smtClean="0">
                <a:latin typeface="Calibri" pitchFamily="34" charset="0"/>
                <a:cs typeface="Calibri" pitchFamily="34" charset="0"/>
              </a:rPr>
              <a:t>de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concentrare</a:t>
            </a:r>
            <a:r>
              <a:rPr lang="vi-VN" sz="1800" dirty="0">
                <a:latin typeface="Calibri" pitchFamily="34" charset="0"/>
                <a:cs typeface="Calibri" pitchFamily="34" charset="0"/>
              </a:rPr>
              <a:t>, etc</a:t>
            </a:r>
            <a:endParaRPr lang="en-GB" sz="18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smtClean="0">
                <a:latin typeface="Calibri" pitchFamily="34" charset="0"/>
                <a:cs typeface="Calibri" pitchFamily="34" charset="0"/>
              </a:rPr>
              <a:t>Clasificarea </a:t>
            </a:r>
            <a:r>
              <a:rPr lang="vi-VN" sz="1800" dirty="0">
                <a:latin typeface="Calibri" pitchFamily="34" charset="0"/>
                <a:cs typeface="Calibri" pitchFamily="34" charset="0"/>
              </a:rPr>
              <a:t>indicatorilor </a:t>
            </a:r>
            <a:r>
              <a:rPr lang="vi-VN" sz="1800" dirty="0" smtClean="0">
                <a:latin typeface="Calibri" pitchFamily="34" charset="0"/>
                <a:cs typeface="Calibri" pitchFamily="34" charset="0"/>
              </a:rPr>
              <a:t>statistici</a:t>
            </a:r>
            <a:r>
              <a:rPr lang="en-US" sz="1800" dirty="0" smtClean="0">
                <a:latin typeface="Calibri" pitchFamily="34" charset="0"/>
                <a:cs typeface="Calibri" pitchFamily="34" charset="0"/>
              </a:rPr>
              <a:t> d</a:t>
            </a:r>
            <a:r>
              <a:rPr lang="vi-VN" sz="1800" dirty="0" smtClean="0">
                <a:latin typeface="Calibri" pitchFamily="34" charset="0"/>
                <a:cs typeface="Calibri" pitchFamily="34" charset="0"/>
              </a:rPr>
              <a:t>upă </a:t>
            </a:r>
            <a:r>
              <a:rPr lang="vi-VN" sz="1800" b="1" dirty="0">
                <a:latin typeface="Calibri" pitchFamily="34" charset="0"/>
                <a:cs typeface="Calibri" pitchFamily="34" charset="0"/>
              </a:rPr>
              <a:t>gradul de cuprindere </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r>
              <a:rPr lang="vi-VN" sz="1800" b="1" dirty="0">
                <a:latin typeface="Calibri" pitchFamily="34" charset="0"/>
                <a:cs typeface="Calibri" pitchFamily="34" charset="0"/>
              </a:rPr>
              <a:t>Indicatori sintetici </a:t>
            </a:r>
            <a:r>
              <a:rPr lang="vi-VN" sz="1800" dirty="0">
                <a:latin typeface="Calibri" pitchFamily="34" charset="0"/>
                <a:cs typeface="Calibri" pitchFamily="34" charset="0"/>
              </a:rPr>
              <a:t>care reprezintă expresii numerice ale</a:t>
            </a:r>
          </a:p>
          <a:p>
            <a:pPr algn="just">
              <a:buNone/>
            </a:pPr>
            <a:r>
              <a:rPr lang="vi-VN" sz="1800" dirty="0">
                <a:latin typeface="Calibri" pitchFamily="34" charset="0"/>
                <a:cs typeface="Calibri" pitchFamily="34" charset="0"/>
              </a:rPr>
              <a:t>categoriilor economice de sinteză ce caracterizează rezultatele economice la nivel</a:t>
            </a:r>
          </a:p>
          <a:p>
            <a:pPr algn="just">
              <a:buNone/>
            </a:pPr>
            <a:r>
              <a:rPr lang="vi-VN" sz="1800" dirty="0">
                <a:latin typeface="Calibri" pitchFamily="34" charset="0"/>
                <a:cs typeface="Calibri" pitchFamily="34" charset="0"/>
              </a:rPr>
              <a:t>macroeconomic</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Ex.: Produsul intern brut. Modelul de calcul al acestor indicatori se bazează pe </a:t>
            </a:r>
            <a:r>
              <a:rPr lang="vi-VN" sz="1800" dirty="0" smtClean="0">
                <a:latin typeface="Calibri" pitchFamily="34" charset="0"/>
                <a:cs typeface="Calibri" pitchFamily="34" charset="0"/>
              </a:rPr>
              <a:t>Sistemul</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Conturilor </a:t>
            </a:r>
            <a:r>
              <a:rPr lang="vi-VN" sz="1800" dirty="0">
                <a:latin typeface="Calibri" pitchFamily="34" charset="0"/>
                <a:cs typeface="Calibri" pitchFamily="34" charset="0"/>
              </a:rPr>
              <a:t>Naţionale.</a:t>
            </a:r>
          </a:p>
          <a:p>
            <a:pPr algn="just">
              <a:buNone/>
            </a:pPr>
            <a:endParaRPr lang="en-US" sz="1800" dirty="0" smtClean="0">
              <a:latin typeface="Calibri" pitchFamily="34" charset="0"/>
              <a:cs typeface="Calibri" pitchFamily="34" charset="0"/>
            </a:endParaRPr>
          </a:p>
          <a:p>
            <a:pPr algn="just"/>
            <a:r>
              <a:rPr lang="vi-VN" sz="1800" b="1" dirty="0" smtClean="0">
                <a:latin typeface="Calibri" pitchFamily="34" charset="0"/>
                <a:cs typeface="Calibri" pitchFamily="34" charset="0"/>
              </a:rPr>
              <a:t>Indicatorii </a:t>
            </a:r>
            <a:r>
              <a:rPr lang="vi-VN" sz="1800" b="1" dirty="0">
                <a:latin typeface="Calibri" pitchFamily="34" charset="0"/>
                <a:cs typeface="Calibri" pitchFamily="34" charset="0"/>
              </a:rPr>
              <a:t>analitici </a:t>
            </a:r>
            <a:r>
              <a:rPr lang="vi-VN" sz="1800" dirty="0">
                <a:latin typeface="Calibri" pitchFamily="34" charset="0"/>
                <a:cs typeface="Calibri" pitchFamily="34" charset="0"/>
              </a:rPr>
              <a:t>– care exprimă structura unei colectivităţi şi </a:t>
            </a:r>
            <a:r>
              <a:rPr lang="vi-VN" sz="1800" dirty="0" smtClean="0">
                <a:latin typeface="Calibri" pitchFamily="34" charset="0"/>
                <a:cs typeface="Calibri" pitchFamily="34" charset="0"/>
              </a:rPr>
              <a:t>influenţa</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factorilor </a:t>
            </a:r>
            <a:r>
              <a:rPr lang="vi-VN" sz="1800" dirty="0">
                <a:latin typeface="Calibri" pitchFamily="34" charset="0"/>
                <a:cs typeface="Calibri" pitchFamily="34" charset="0"/>
              </a:rPr>
              <a:t>care acţionează asupra acesteia.</a:t>
            </a:r>
          </a:p>
        </p:txBody>
      </p:sp>
    </p:spTree>
    <p:extLst>
      <p:ext uri="{BB962C8B-B14F-4D97-AF65-F5344CB8AC3E}">
        <p14:creationId xmlns="" xmlns:p14="http://schemas.microsoft.com/office/powerpoint/2010/main" val="17522666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184576"/>
          </a:xfrm>
        </p:spPr>
        <p:txBody>
          <a:bodyPr>
            <a:normAutofit/>
          </a:bodyPr>
          <a:lstStyle/>
          <a:p>
            <a:pPr algn="just">
              <a:buNone/>
            </a:pPr>
            <a:r>
              <a:rPr lang="ro-RO" dirty="0" smtClean="0">
                <a:solidFill>
                  <a:schemeClr val="tx1"/>
                </a:solidFill>
                <a:latin typeface="Calibri" pitchFamily="34" charset="0"/>
                <a:cs typeface="Calibri" pitchFamily="34" charset="0"/>
              </a:rPr>
              <a:t>Există, în linii mari, două domenii majore ale statistici: descriptivă și inferențială. </a:t>
            </a:r>
          </a:p>
          <a:p>
            <a:pPr algn="just">
              <a:buNone/>
            </a:pPr>
            <a:r>
              <a:rPr lang="ro-RO" dirty="0" smtClean="0">
                <a:solidFill>
                  <a:schemeClr val="tx1"/>
                </a:solidFill>
                <a:latin typeface="Calibri" pitchFamily="34" charset="0"/>
                <a:cs typeface="Calibri" pitchFamily="34" charset="0"/>
              </a:rPr>
              <a:t> </a:t>
            </a:r>
            <a:r>
              <a:rPr lang="ro-RO" b="1" dirty="0" smtClean="0">
                <a:solidFill>
                  <a:schemeClr val="tx1"/>
                </a:solidFill>
                <a:latin typeface="Calibri" pitchFamily="34" charset="0"/>
                <a:cs typeface="Calibri" pitchFamily="34" charset="0"/>
              </a:rPr>
              <a:t>Statistica descriptivă </a:t>
            </a:r>
            <a:r>
              <a:rPr lang="ro-RO" dirty="0" smtClean="0">
                <a:solidFill>
                  <a:schemeClr val="tx1"/>
                </a:solidFill>
                <a:latin typeface="Calibri" pitchFamily="34" charset="0"/>
                <a:cs typeface="Calibri" pitchFamily="34" charset="0"/>
              </a:rPr>
              <a:t>implică descrierea unui set de date: am putea face un grafic al acestuia sau vă putem spune media și cât de răspândită este. Am putea să spunem orice caracteristici interesante despre aceasta.</a:t>
            </a:r>
          </a:p>
          <a:p>
            <a:pPr algn="just">
              <a:buNone/>
            </a:pPr>
            <a:r>
              <a:rPr lang="ro-RO" b="1" dirty="0" smtClean="0">
                <a:solidFill>
                  <a:schemeClr val="tx1"/>
                </a:solidFill>
                <a:latin typeface="Calibri" pitchFamily="34" charset="0"/>
                <a:cs typeface="Calibri" pitchFamily="34" charset="0"/>
              </a:rPr>
              <a:t>Observație: </a:t>
            </a:r>
            <a:r>
              <a:rPr lang="ro-RO" dirty="0" smtClean="0">
                <a:solidFill>
                  <a:schemeClr val="tx1"/>
                </a:solidFill>
                <a:latin typeface="Calibri" pitchFamily="34" charset="0"/>
                <a:cs typeface="Calibri" pitchFamily="34" charset="0"/>
              </a:rPr>
              <a:t>In </a:t>
            </a:r>
            <a:r>
              <a:rPr lang="ro-RO" b="1" dirty="0" smtClean="0">
                <a:solidFill>
                  <a:schemeClr val="tx1"/>
                </a:solidFill>
                <a:latin typeface="Calibri" pitchFamily="34" charset="0"/>
                <a:cs typeface="Calibri" pitchFamily="34" charset="0"/>
              </a:rPr>
              <a:t>statistica descriptivă</a:t>
            </a:r>
            <a:r>
              <a:rPr lang="ro-RO" dirty="0" smtClean="0">
                <a:solidFill>
                  <a:schemeClr val="tx1"/>
                </a:solidFill>
                <a:latin typeface="Calibri" pitchFamily="34" charset="0"/>
                <a:cs typeface="Calibri" pitchFamily="34" charset="0"/>
              </a:rPr>
              <a:t>, ne limitam doar la descrierea datelor in sine, nu generalizam despre eșantionul de date la populație. </a:t>
            </a:r>
          </a:p>
          <a:p>
            <a:pPr algn="just">
              <a:buNone/>
            </a:pPr>
            <a:r>
              <a:rPr lang="ro-RO" dirty="0" smtClean="0">
                <a:solidFill>
                  <a:schemeClr val="tx1"/>
                </a:solidFill>
                <a:latin typeface="Calibri" pitchFamily="34" charset="0"/>
                <a:cs typeface="Calibri" pitchFamily="34" charset="0"/>
              </a:rPr>
              <a:t>Dacă generalizăm de la un eșantion la o populație, efectuăm o </a:t>
            </a:r>
            <a:r>
              <a:rPr lang="ro-RO" b="1" dirty="0" smtClean="0">
                <a:solidFill>
                  <a:schemeClr val="tx1"/>
                </a:solidFill>
                <a:latin typeface="Calibri" pitchFamily="34" charset="0"/>
                <a:cs typeface="Calibri" pitchFamily="34" charset="0"/>
              </a:rPr>
              <a:t>inferență statistică</a:t>
            </a:r>
            <a:r>
              <a:rPr lang="ro-RO" dirty="0" smtClean="0">
                <a:solidFill>
                  <a:schemeClr val="tx1"/>
                </a:solidFill>
                <a:latin typeface="Calibri" pitchFamily="34" charset="0"/>
                <a:cs typeface="Calibri" pitchFamily="34" charset="0"/>
              </a:rPr>
              <a:t>. </a:t>
            </a:r>
          </a:p>
          <a:p>
            <a:pPr algn="just">
              <a:buNone/>
            </a:pPr>
            <a:r>
              <a:rPr lang="ro-RO" dirty="0" smtClean="0">
                <a:solidFill>
                  <a:schemeClr val="tx1"/>
                </a:solidFill>
                <a:latin typeface="Calibri" pitchFamily="34" charset="0"/>
                <a:cs typeface="Calibri" pitchFamily="34" charset="0"/>
              </a:rPr>
              <a:t> Acest gen de generalizări se numesc inferențe și se spune că analistul „atrage atenția/face o inferență” cu privire la populație, folosind eșantionul.</a:t>
            </a:r>
          </a:p>
          <a:p>
            <a:pPr algn="just">
              <a:buNone/>
            </a:pPr>
            <a:endParaRPr lang="en-US" dirty="0" smtClean="0">
              <a:solidFill>
                <a:schemeClr val="tx1"/>
              </a:solidFill>
              <a:latin typeface="Calibri" pitchFamily="34" charset="0"/>
              <a:cs typeface="Calibri" pitchFamily="34" charset="0"/>
            </a:endParaRPr>
          </a:p>
          <a:p>
            <a:pPr algn="just">
              <a:buNone/>
            </a:pPr>
            <a:r>
              <a:rPr lang="ro-RO" b="1" dirty="0" smtClean="0">
                <a:solidFill>
                  <a:schemeClr val="tx1"/>
                </a:solidFill>
                <a:latin typeface="Calibri" pitchFamily="34" charset="0"/>
                <a:cs typeface="Calibri" pitchFamily="34" charset="0"/>
              </a:rPr>
              <a:t>Exemplu</a:t>
            </a:r>
            <a:r>
              <a:rPr lang="ro-RO" dirty="0" smtClean="0">
                <a:solidFill>
                  <a:schemeClr val="tx1"/>
                </a:solidFill>
                <a:latin typeface="Calibri" pitchFamily="34" charset="0"/>
                <a:cs typeface="Calibri" pitchFamily="34" charset="0"/>
              </a:rPr>
              <a:t>: putem lua un eșantion de 100 de femei și să le folosim înălțimea medie pentru a face o inferență despre înălțimea medie pentru întreaga țară.</a:t>
            </a:r>
          </a:p>
          <a:p>
            <a:pPr algn="just">
              <a:buNone/>
            </a:pPr>
            <a:r>
              <a:rPr lang="ro-RO" sz="1800" dirty="0" smtClean="0">
                <a:solidFill>
                  <a:schemeClr val="tx1"/>
                </a:solidFill>
                <a:latin typeface="Calibri" pitchFamily="34" charset="0"/>
                <a:cs typeface="Calibri" pitchFamily="34" charset="0"/>
              </a:rPr>
              <a:t>Inferențele statistice conțin întotdeauna incertitudine….estimarea pentru înălțimea medie poate fi greșit</a:t>
            </a:r>
            <a:r>
              <a:rPr lang="ro-RO" dirty="0" smtClean="0">
                <a:solidFill>
                  <a:schemeClr val="tx1"/>
                </a:solidFill>
                <a:latin typeface="Calibri" pitchFamily="34" charset="0"/>
                <a:cs typeface="Calibri" pitchFamily="34" charset="0"/>
              </a:rPr>
              <a:t>ă</a:t>
            </a:r>
            <a:r>
              <a:rPr lang="ro-RO" sz="1800" dirty="0" smtClean="0">
                <a:solidFill>
                  <a:schemeClr val="tx1"/>
                </a:solidFill>
                <a:latin typeface="Calibri" pitchFamily="34" charset="0"/>
                <a:cs typeface="Calibri" pitchFamily="34" charset="0"/>
              </a:rPr>
              <a:t>! </a:t>
            </a: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smtClean="0">
                <a:latin typeface="Calibri" pitchFamily="34" charset="0"/>
                <a:cs typeface="Calibri" pitchFamily="34" charset="0"/>
              </a:rPr>
              <a:t>Clasificarea </a:t>
            </a:r>
            <a:r>
              <a:rPr lang="vi-VN" sz="1800" dirty="0">
                <a:latin typeface="Calibri" pitchFamily="34" charset="0"/>
                <a:cs typeface="Calibri" pitchFamily="34" charset="0"/>
              </a:rPr>
              <a:t>indicatorilor </a:t>
            </a:r>
            <a:r>
              <a:rPr lang="vi-VN" sz="1800" dirty="0" smtClean="0">
                <a:latin typeface="Calibri" pitchFamily="34" charset="0"/>
                <a:cs typeface="Calibri" pitchFamily="34" charset="0"/>
              </a:rPr>
              <a:t>statistici</a:t>
            </a:r>
            <a:r>
              <a:rPr lang="en-US" sz="1800" dirty="0" smtClean="0">
                <a:latin typeface="Calibri" pitchFamily="34" charset="0"/>
                <a:cs typeface="Calibri" pitchFamily="34" charset="0"/>
              </a:rPr>
              <a:t> d</a:t>
            </a:r>
            <a:r>
              <a:rPr lang="vi-VN" sz="1800" dirty="0" smtClean="0">
                <a:latin typeface="Calibri" pitchFamily="34" charset="0"/>
                <a:cs typeface="Calibri" pitchFamily="34" charset="0"/>
              </a:rPr>
              <a:t>upă </a:t>
            </a:r>
            <a:r>
              <a:rPr lang="vi-VN" sz="1800" b="1" dirty="0">
                <a:latin typeface="Calibri" pitchFamily="34" charset="0"/>
                <a:cs typeface="Calibri" pitchFamily="34" charset="0"/>
              </a:rPr>
              <a:t> forma de exprimare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r>
              <a:rPr lang="vi-VN" sz="1800" b="1" dirty="0" smtClean="0">
                <a:latin typeface="Calibri" pitchFamily="34" charset="0"/>
                <a:cs typeface="Calibri" pitchFamily="34" charset="0"/>
              </a:rPr>
              <a:t>Indicatori </a:t>
            </a:r>
            <a:r>
              <a:rPr lang="vi-VN" sz="1800" b="1" dirty="0">
                <a:latin typeface="Calibri" pitchFamily="34" charset="0"/>
                <a:cs typeface="Calibri" pitchFamily="34" charset="0"/>
              </a:rPr>
              <a:t>exprimaţi în mărimi absolute </a:t>
            </a:r>
            <a:r>
              <a:rPr lang="vi-VN" sz="1800" dirty="0">
                <a:latin typeface="Calibri" pitchFamily="34" charset="0"/>
                <a:cs typeface="Calibri" pitchFamily="34" charset="0"/>
              </a:rPr>
              <a:t>adică în unităţi concrete de </a:t>
            </a:r>
            <a:r>
              <a:rPr lang="vi-VN" sz="1800" dirty="0" smtClean="0">
                <a:latin typeface="Calibri" pitchFamily="34" charset="0"/>
                <a:cs typeface="Calibri" pitchFamily="34" charset="0"/>
              </a:rPr>
              <a:t>măsură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aceleaşi </a:t>
            </a:r>
            <a:r>
              <a:rPr lang="vi-VN" sz="1800" dirty="0">
                <a:latin typeface="Calibri" pitchFamily="34" charset="0"/>
                <a:cs typeface="Calibri" pitchFamily="34" charset="0"/>
              </a:rPr>
              <a:t>cu ale caracteristicii analizate şi cu acelaşi conţinut ca şi caracteristica analizată.</a:t>
            </a:r>
          </a:p>
          <a:p>
            <a:pPr algn="just">
              <a:buNone/>
            </a:pPr>
            <a:endParaRPr lang="en-US" sz="1800" dirty="0" smtClean="0">
              <a:latin typeface="Calibri" pitchFamily="34" charset="0"/>
              <a:cs typeface="Calibri" pitchFamily="34" charset="0"/>
            </a:endParaRPr>
          </a:p>
          <a:p>
            <a:pPr algn="just"/>
            <a:r>
              <a:rPr lang="vi-VN" sz="1800" b="1" dirty="0" smtClean="0">
                <a:latin typeface="Calibri" pitchFamily="34" charset="0"/>
                <a:cs typeface="Calibri" pitchFamily="34" charset="0"/>
              </a:rPr>
              <a:t>Indicatori </a:t>
            </a:r>
            <a:r>
              <a:rPr lang="vi-VN" sz="1800" b="1" dirty="0">
                <a:latin typeface="Calibri" pitchFamily="34" charset="0"/>
                <a:cs typeface="Calibri" pitchFamily="34" charset="0"/>
              </a:rPr>
              <a:t>exprimaţi sub formă de mărimi relative </a:t>
            </a:r>
            <a:r>
              <a:rPr lang="vi-VN" sz="1800" dirty="0">
                <a:latin typeface="Calibri" pitchFamily="34" charset="0"/>
                <a:cs typeface="Calibri" pitchFamily="34" charset="0"/>
              </a:rPr>
              <a:t>adică exprimaţi </a:t>
            </a:r>
            <a:r>
              <a:rPr lang="vi-VN" sz="1800" dirty="0" smtClean="0">
                <a:latin typeface="Calibri" pitchFamily="34" charset="0"/>
                <a:cs typeface="Calibri" pitchFamily="34" charset="0"/>
              </a:rPr>
              <a:t>în</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coeficienţi</a:t>
            </a:r>
            <a:r>
              <a:rPr lang="vi-VN" sz="1800" dirty="0">
                <a:latin typeface="Calibri" pitchFamily="34" charset="0"/>
                <a:cs typeface="Calibri" pitchFamily="34" charset="0"/>
              </a:rPr>
              <a:t>, procente, promile, prodecimile, etc. şi care s-au obţinut prin raportarea a </a:t>
            </a:r>
            <a:r>
              <a:rPr lang="vi-VN" sz="1800" dirty="0" smtClean="0">
                <a:latin typeface="Calibri" pitchFamily="34" charset="0"/>
                <a:cs typeface="Calibri" pitchFamily="34" charset="0"/>
              </a:rPr>
              <a:t>doi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indicatori </a:t>
            </a:r>
            <a:r>
              <a:rPr lang="vi-VN" sz="1800" dirty="0">
                <a:latin typeface="Calibri" pitchFamily="34" charset="0"/>
                <a:cs typeface="Calibri" pitchFamily="34" charset="0"/>
              </a:rPr>
              <a:t>cu acelaşi conţinut sau cu conţinut diferit, dar aflaţi în relaţie de interdependenţă</a:t>
            </a:r>
          </a:p>
        </p:txBody>
      </p:sp>
    </p:spTree>
    <p:extLst>
      <p:ext uri="{BB962C8B-B14F-4D97-AF65-F5344CB8AC3E}">
        <p14:creationId xmlns="" xmlns:p14="http://schemas.microsoft.com/office/powerpoint/2010/main" val="14031710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b="1" dirty="0">
                <a:latin typeface="Calibri" pitchFamily="34" charset="0"/>
                <a:cs typeface="Calibri" pitchFamily="34" charset="0"/>
              </a:rPr>
              <a:t>Indicatorii tendinţei centrale </a:t>
            </a:r>
            <a:r>
              <a:rPr lang="vi-VN" sz="1800" dirty="0">
                <a:latin typeface="Calibri" pitchFamily="34" charset="0"/>
                <a:cs typeface="Calibri" pitchFamily="34" charset="0"/>
              </a:rPr>
              <a:t>reprezintă o categorie deosebit de importantă </a:t>
            </a:r>
            <a:r>
              <a:rPr lang="vi-VN" sz="1800" dirty="0" smtClean="0">
                <a:latin typeface="Calibri" pitchFamily="34" charset="0"/>
                <a:cs typeface="Calibri" pitchFamily="34" charset="0"/>
              </a:rPr>
              <a:t>de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indicatori </a:t>
            </a:r>
            <a:r>
              <a:rPr lang="vi-VN" sz="1800" dirty="0">
                <a:latin typeface="Calibri" pitchFamily="34" charset="0"/>
                <a:cs typeface="Calibri" pitchFamily="34" charset="0"/>
              </a:rPr>
              <a:t>statistici utilizaţi în analiza variabilelor numerice. Aceşti indicatori sintetici </a:t>
            </a:r>
            <a:r>
              <a:rPr lang="vi-VN" sz="1800" dirty="0" smtClean="0">
                <a:latin typeface="Calibri" pitchFamily="34" charset="0"/>
                <a:cs typeface="Calibri" pitchFamily="34" charset="0"/>
              </a:rPr>
              <a:t>redau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într-o </a:t>
            </a:r>
            <a:r>
              <a:rPr lang="vi-VN" sz="1800" dirty="0">
                <a:latin typeface="Calibri" pitchFamily="34" charset="0"/>
                <a:cs typeface="Calibri" pitchFamily="34" charset="0"/>
              </a:rPr>
              <a:t>singură măsură ceea ce este tipic, esenţial, caracteristic, obiectiv şi stabil pentru o serie de date numerice.</a:t>
            </a: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Indicatorii </a:t>
            </a:r>
            <a:r>
              <a:rPr lang="vi-VN" sz="1800" dirty="0">
                <a:latin typeface="Calibri" pitchFamily="34" charset="0"/>
                <a:cs typeface="Calibri" pitchFamily="34" charset="0"/>
              </a:rPr>
              <a:t>tendinţei centrale sunt:</a:t>
            </a:r>
          </a:p>
          <a:p>
            <a:pPr algn="just"/>
            <a:r>
              <a:rPr lang="vi-VN" sz="1800" dirty="0" smtClean="0">
                <a:latin typeface="Calibri" pitchFamily="34" charset="0"/>
                <a:cs typeface="Calibri" pitchFamily="34" charset="0"/>
              </a:rPr>
              <a:t>mărimile </a:t>
            </a:r>
            <a:r>
              <a:rPr lang="vi-VN" sz="1800" dirty="0">
                <a:latin typeface="Calibri" pitchFamily="34" charset="0"/>
                <a:cs typeface="Calibri" pitchFamily="34" charset="0"/>
              </a:rPr>
              <a:t>medii;</a:t>
            </a:r>
          </a:p>
          <a:p>
            <a:pPr algn="just"/>
            <a:r>
              <a:rPr lang="vi-VN" sz="1800" dirty="0" smtClean="0">
                <a:latin typeface="Calibri" pitchFamily="34" charset="0"/>
                <a:cs typeface="Calibri" pitchFamily="34" charset="0"/>
              </a:rPr>
              <a:t>indicatorii </a:t>
            </a:r>
            <a:r>
              <a:rPr lang="vi-VN" sz="1800" dirty="0">
                <a:latin typeface="Calibri" pitchFamily="34" charset="0"/>
                <a:cs typeface="Calibri" pitchFamily="34" charset="0"/>
              </a:rPr>
              <a:t>medii de </a:t>
            </a:r>
            <a:r>
              <a:rPr lang="vi-VN" sz="1800" dirty="0" smtClean="0">
                <a:latin typeface="Calibri" pitchFamily="34" charset="0"/>
                <a:cs typeface="Calibri" pitchFamily="34" charset="0"/>
              </a:rPr>
              <a:t>poziţie.</a:t>
            </a:r>
            <a:endParaRPr lang="en-US" sz="1800" dirty="0" smtClean="0">
              <a:latin typeface="Calibri" pitchFamily="34" charset="0"/>
              <a:cs typeface="Calibri" pitchFamily="34" charset="0"/>
            </a:endParaRPr>
          </a:p>
          <a:p>
            <a:pPr algn="just"/>
            <a:endParaRPr lang="en-US" sz="1800" dirty="0">
              <a:latin typeface="Calibri" pitchFamily="34" charset="0"/>
              <a:cs typeface="Calibri" pitchFamily="34" charset="0"/>
            </a:endParaRPr>
          </a:p>
          <a:p>
            <a:pPr marL="109728" indent="0" algn="just">
              <a:buNone/>
            </a:pPr>
            <a:r>
              <a:rPr lang="it-IT" sz="1800" dirty="0">
                <a:latin typeface="Calibri" pitchFamily="34" charset="0"/>
                <a:cs typeface="Calibri" pitchFamily="34" charset="0"/>
              </a:rPr>
              <a:t>Toţi indicatorii tendinţei centrale au unitatea de măsură a caracteristicii </a:t>
            </a:r>
            <a:r>
              <a:rPr lang="it-IT" sz="1800" dirty="0" smtClean="0">
                <a:latin typeface="Calibri" pitchFamily="34" charset="0"/>
                <a:cs typeface="Calibri" pitchFamily="34" charset="0"/>
              </a:rPr>
              <a:t>studiate</a:t>
            </a:r>
          </a:p>
          <a:p>
            <a:pPr marL="109728" indent="0" algn="just">
              <a:buNone/>
            </a:pPr>
            <a:endParaRPr lang="it-IT" sz="1800" dirty="0">
              <a:latin typeface="Calibri" pitchFamily="34" charset="0"/>
              <a:cs typeface="Calibri" pitchFamily="34" charset="0"/>
            </a:endParaRPr>
          </a:p>
          <a:p>
            <a:pPr marL="109728" indent="0" algn="just">
              <a:buNone/>
            </a:pPr>
            <a:r>
              <a:rPr lang="it-IT" sz="1800" dirty="0">
                <a:latin typeface="Calibri" pitchFamily="34" charset="0"/>
                <a:cs typeface="Calibri" pitchFamily="34" charset="0"/>
              </a:rPr>
              <a:t>Cei mai importanţi şi mai utilizaţi indicatori ai tendinţei centrale sunt: media, mediana</a:t>
            </a:r>
            <a:r>
              <a:rPr lang="it-IT" sz="1800" dirty="0" smtClean="0">
                <a:latin typeface="Calibri" pitchFamily="34" charset="0"/>
                <a:cs typeface="Calibri" pitchFamily="34" charset="0"/>
              </a:rPr>
              <a:t>, modul.</a:t>
            </a:r>
            <a:endParaRPr lang="vi-VN" sz="1800" dirty="0">
              <a:latin typeface="Calibri" pitchFamily="34" charset="0"/>
              <a:cs typeface="Calibri" pitchFamily="34" charset="0"/>
            </a:endParaRPr>
          </a:p>
        </p:txBody>
      </p:sp>
    </p:spTree>
    <p:extLst>
      <p:ext uri="{BB962C8B-B14F-4D97-AF65-F5344CB8AC3E}">
        <p14:creationId xmlns="" xmlns:p14="http://schemas.microsoft.com/office/powerpoint/2010/main" val="6865808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404664"/>
            <a:ext cx="7704856" cy="5617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1430437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908720"/>
            <a:ext cx="8208912" cy="22746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86668662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a:latin typeface="Calibri" pitchFamily="34" charset="0"/>
                <a:cs typeface="Calibri" pitchFamily="34" charset="0"/>
              </a:rPr>
              <a:t>Într-o colectivitate statistică se întâlnesc foarte rar cazuri în care numărul valorilor</a:t>
            </a:r>
          </a:p>
          <a:p>
            <a:pPr algn="just">
              <a:buNone/>
            </a:pPr>
            <a:r>
              <a:rPr lang="vi-VN" sz="1800" dirty="0">
                <a:latin typeface="Calibri" pitchFamily="34" charset="0"/>
                <a:cs typeface="Calibri" pitchFamily="34" charset="0"/>
              </a:rPr>
              <a:t>caracteristicii coincide cu numărul unităţilor, în colectivităţile statistice de obicei se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înregistrează </a:t>
            </a:r>
            <a:r>
              <a:rPr lang="vi-VN" sz="1800" dirty="0">
                <a:latin typeface="Calibri" pitchFamily="34" charset="0"/>
                <a:cs typeface="Calibri" pitchFamily="34" charset="0"/>
              </a:rPr>
              <a:t>de mai multe ori aceiaşi valoare a caracteristicii pentru mai multe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unităţi </a:t>
            </a:r>
            <a:r>
              <a:rPr lang="vi-VN" sz="1800" dirty="0">
                <a:latin typeface="Calibri" pitchFamily="34" charset="0"/>
                <a:cs typeface="Calibri" pitchFamily="34" charset="0"/>
              </a:rPr>
              <a:t>şi </a:t>
            </a:r>
            <a:r>
              <a:rPr lang="vi-VN" sz="1800" dirty="0" smtClean="0">
                <a:latin typeface="Calibri" pitchFamily="34" charset="0"/>
                <a:cs typeface="Calibri" pitchFamily="34" charset="0"/>
              </a:rPr>
              <a:t>în</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acest </a:t>
            </a:r>
            <a:r>
              <a:rPr lang="vi-VN" sz="1800" dirty="0">
                <a:latin typeface="Calibri" pitchFamily="34" charset="0"/>
                <a:cs typeface="Calibri" pitchFamily="34" charset="0"/>
              </a:rPr>
              <a:t>caz media se va calcula ca o medie aritmetică ponderată:</a:t>
            </a: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307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411760" y="1854085"/>
            <a:ext cx="3960440" cy="15209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27584" y="3539662"/>
            <a:ext cx="6748809" cy="25037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3997555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6610" y="476672"/>
            <a:ext cx="8410575" cy="1095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6610" y="1525588"/>
            <a:ext cx="7724775" cy="190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08290512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5451" y="188640"/>
            <a:ext cx="8486775" cy="5067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481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9512" y="5373216"/>
            <a:ext cx="8372475" cy="295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4820"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50171" y="5668491"/>
            <a:ext cx="8524875" cy="1190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62489525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0763" y="3233907"/>
            <a:ext cx="6163046" cy="31562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5845"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8555" y="520711"/>
            <a:ext cx="6287461" cy="26898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200566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476672"/>
            <a:ext cx="7305675" cy="3067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686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13868" y="3789040"/>
            <a:ext cx="6315075"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61529494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9552" y="332656"/>
            <a:ext cx="7931221" cy="39604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789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3568" y="4149080"/>
            <a:ext cx="7000875" cy="53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7892"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39552" y="4682480"/>
            <a:ext cx="7000875" cy="1209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7893"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087241" y="5661247"/>
            <a:ext cx="1268735" cy="9422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7894" name="Picture 6"/>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039989" y="6222525"/>
            <a:ext cx="4981575" cy="38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571368240"/>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TF00001240</Template>
  <TotalTime>5383</TotalTime>
  <Words>15560</Words>
  <Application>Microsoft Office PowerPoint</Application>
  <PresentationFormat>On-screen Show (4:3)</PresentationFormat>
  <Paragraphs>1562</Paragraphs>
  <Slides>199</Slides>
  <Notes>1</Notes>
  <HiddenSlides>0</HiddenSlides>
  <MMClips>0</MMClips>
  <ScaleCrop>false</ScaleCrop>
  <HeadingPairs>
    <vt:vector size="4" baseType="variant">
      <vt:variant>
        <vt:lpstr>Theme</vt:lpstr>
      </vt:variant>
      <vt:variant>
        <vt:i4>1</vt:i4>
      </vt:variant>
      <vt:variant>
        <vt:lpstr>Slide Titles</vt:lpstr>
      </vt:variant>
      <vt:variant>
        <vt:i4>199</vt:i4>
      </vt:variant>
    </vt:vector>
  </HeadingPairs>
  <TitlesOfParts>
    <vt:vector size="200" baseType="lpstr">
      <vt:lpstr>Facet</vt:lpstr>
      <vt:lpstr>BAZELE STATISTICII ECONOMICE</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VARIABILE ALEATOARE</vt:lpstr>
      <vt:lpstr>Slide 15</vt:lpstr>
      <vt:lpstr>Slide 16</vt:lpstr>
      <vt:lpstr>Slide 17</vt:lpstr>
      <vt:lpstr>Slide 18</vt:lpstr>
      <vt:lpstr>Slide 19</vt:lpstr>
      <vt:lpstr>Slide 20</vt:lpstr>
      <vt:lpstr>Slide 21</vt:lpstr>
      <vt:lpstr>Slide 22</vt:lpstr>
      <vt:lpstr>Slide 23</vt:lpstr>
      <vt:lpstr>Slide 24</vt:lpstr>
      <vt:lpstr>Slide 25</vt:lpstr>
      <vt:lpstr> </vt:lpstr>
      <vt:lpstr>Slide 27</vt:lpstr>
      <vt:lpstr>Slide 28</vt:lpstr>
      <vt:lpstr>Slide 29</vt:lpstr>
      <vt:lpstr>Slide 30</vt:lpstr>
      <vt:lpstr>Slide 31</vt:lpstr>
      <vt:lpstr>Slide 32</vt:lpstr>
      <vt:lpstr>Slide 33</vt:lpstr>
      <vt:lpstr>Slide 34</vt:lpstr>
      <vt:lpstr>Slide 35</vt:lpstr>
      <vt:lpstr>Slide 36</vt:lpstr>
      <vt:lpstr>Slide 37</vt:lpstr>
      <vt:lpstr>Surse de date statistice </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Bibliografie</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Referinte</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Referinte</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Referinte</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Referinte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Mihaela PAUN</dc:creator>
  <cp:lastModifiedBy>Mihaela PAUN</cp:lastModifiedBy>
  <cp:revision>128</cp:revision>
  <dcterms:created xsi:type="dcterms:W3CDTF">2018-07-30T11:48:10Z</dcterms:created>
  <dcterms:modified xsi:type="dcterms:W3CDTF">2019-10-17T17:31:13Z</dcterms:modified>
</cp:coreProperties>
</file>